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57" r:id="rId4"/>
    <p:sldId id="296" r:id="rId5"/>
    <p:sldId id="297" r:id="rId6"/>
    <p:sldId id="298" r:id="rId7"/>
    <p:sldId id="300" r:id="rId8"/>
    <p:sldId id="292" r:id="rId9"/>
    <p:sldId id="258" r:id="rId10"/>
    <p:sldId id="294" r:id="rId11"/>
    <p:sldId id="272" r:id="rId12"/>
    <p:sldId id="271" r:id="rId13"/>
    <p:sldId id="259" r:id="rId14"/>
    <p:sldId id="267" r:id="rId15"/>
    <p:sldId id="261" r:id="rId16"/>
    <p:sldId id="278" r:id="rId17"/>
    <p:sldId id="260" r:id="rId18"/>
    <p:sldId id="262" r:id="rId19"/>
    <p:sldId id="289" r:id="rId20"/>
    <p:sldId id="286" r:id="rId21"/>
    <p:sldId id="287" r:id="rId22"/>
    <p:sldId id="301" r:id="rId23"/>
    <p:sldId id="288" r:id="rId24"/>
    <p:sldId id="293" r:id="rId25"/>
    <p:sldId id="263" r:id="rId26"/>
    <p:sldId id="280" r:id="rId27"/>
    <p:sldId id="290" r:id="rId28"/>
    <p:sldId id="265" r:id="rId29"/>
    <p:sldId id="266" r:id="rId30"/>
    <p:sldId id="284" r:id="rId31"/>
    <p:sldId id="268" r:id="rId32"/>
    <p:sldId id="291" r:id="rId33"/>
    <p:sldId id="264" r:id="rId34"/>
    <p:sldId id="270" r:id="rId35"/>
    <p:sldId id="285" r:id="rId36"/>
    <p:sldId id="273" r:id="rId37"/>
    <p:sldId id="274" r:id="rId38"/>
    <p:sldId id="275" r:id="rId39"/>
    <p:sldId id="276" r:id="rId40"/>
    <p:sldId id="277" r:id="rId41"/>
    <p:sldId id="283" r:id="rId42"/>
    <p:sldId id="281" r:id="rId43"/>
    <p:sldId id="28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60"/>
  </p:normalViewPr>
  <p:slideViewPr>
    <p:cSldViewPr snapToGrid="0">
      <p:cViewPr varScale="1">
        <p:scale>
          <a:sx n="49" d="100"/>
          <a:sy n="49" d="100"/>
        </p:scale>
        <p:origin x="6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4A5C4-2C17-4E9E-8685-6C00CEFFAA9B}" type="doc">
      <dgm:prSet loTypeId="urn:microsoft.com/office/officeart/2016/7/layout/LinearBlockProcessNumbered" loCatId="process" qsTypeId="urn:microsoft.com/office/officeart/2005/8/quickstyle/simple4" qsCatId="simple" csTypeId="urn:microsoft.com/office/officeart/2005/8/colors/colorful2" csCatId="colorful"/>
      <dgm:spPr/>
      <dgm:t>
        <a:bodyPr/>
        <a:lstStyle/>
        <a:p>
          <a:endParaRPr lang="en-US"/>
        </a:p>
      </dgm:t>
    </dgm:pt>
    <dgm:pt modelId="{178E8FAB-6FA0-4BD3-B7F2-FBD99348950E}">
      <dgm:prSet/>
      <dgm:spPr/>
      <dgm:t>
        <a:bodyPr/>
        <a:lstStyle/>
        <a:p>
          <a:r>
            <a:rPr lang="en-US"/>
            <a:t>Obtain License </a:t>
          </a:r>
        </a:p>
      </dgm:t>
    </dgm:pt>
    <dgm:pt modelId="{6189AABB-3FA5-4BC5-9B56-1322B0365C4C}" type="parTrans" cxnId="{0CB0135E-1C34-48B0-8CAD-91B178DD0E52}">
      <dgm:prSet/>
      <dgm:spPr/>
      <dgm:t>
        <a:bodyPr/>
        <a:lstStyle/>
        <a:p>
          <a:endParaRPr lang="en-US"/>
        </a:p>
      </dgm:t>
    </dgm:pt>
    <dgm:pt modelId="{8FA8A275-BAAC-4F2A-9240-0940277CED61}" type="sibTrans" cxnId="{0CB0135E-1C34-48B0-8CAD-91B178DD0E52}">
      <dgm:prSet phldrT="01" phldr="0"/>
      <dgm:spPr/>
      <dgm:t>
        <a:bodyPr/>
        <a:lstStyle/>
        <a:p>
          <a:r>
            <a:rPr lang="en-US"/>
            <a:t>01</a:t>
          </a:r>
        </a:p>
      </dgm:t>
    </dgm:pt>
    <dgm:pt modelId="{48AC7A76-BE90-4CB0-BE98-26BCCFB69FD4}">
      <dgm:prSet/>
      <dgm:spPr/>
      <dgm:t>
        <a:bodyPr/>
        <a:lstStyle/>
        <a:p>
          <a:r>
            <a:rPr lang="en-US"/>
            <a:t>Maintain License off year of Renewal due</a:t>
          </a:r>
        </a:p>
      </dgm:t>
    </dgm:pt>
    <dgm:pt modelId="{034125A0-0D17-4AF1-9FCB-A7ED486FD5E8}" type="parTrans" cxnId="{7A27F9B1-BA4C-4BC5-B899-E8F6458F041C}">
      <dgm:prSet/>
      <dgm:spPr/>
      <dgm:t>
        <a:bodyPr/>
        <a:lstStyle/>
        <a:p>
          <a:endParaRPr lang="en-US"/>
        </a:p>
      </dgm:t>
    </dgm:pt>
    <dgm:pt modelId="{C4A0E6C6-C396-445A-AB32-2ECE2A89DE6A}" type="sibTrans" cxnId="{7A27F9B1-BA4C-4BC5-B899-E8F6458F041C}">
      <dgm:prSet phldrT="02" phldr="0"/>
      <dgm:spPr/>
      <dgm:t>
        <a:bodyPr/>
        <a:lstStyle/>
        <a:p>
          <a:r>
            <a:rPr lang="en-US"/>
            <a:t>02</a:t>
          </a:r>
        </a:p>
      </dgm:t>
    </dgm:pt>
    <dgm:pt modelId="{CC356323-1774-49EC-A905-B4EAE0B5DC80}">
      <dgm:prSet/>
      <dgm:spPr/>
      <dgm:t>
        <a:bodyPr/>
        <a:lstStyle/>
        <a:p>
          <a:r>
            <a:rPr lang="en-US"/>
            <a:t>Renew every two years with continuing education to remain up to date with healthcare and RT</a:t>
          </a:r>
        </a:p>
      </dgm:t>
    </dgm:pt>
    <dgm:pt modelId="{9C841933-B23C-4EFD-850A-698F0990B89C}" type="parTrans" cxnId="{4272FCF6-8131-4AFC-BA14-6C74424050B3}">
      <dgm:prSet/>
      <dgm:spPr/>
      <dgm:t>
        <a:bodyPr/>
        <a:lstStyle/>
        <a:p>
          <a:endParaRPr lang="en-US"/>
        </a:p>
      </dgm:t>
    </dgm:pt>
    <dgm:pt modelId="{6BA93BA0-81D7-4D21-811F-18B1CC9AE954}" type="sibTrans" cxnId="{4272FCF6-8131-4AFC-BA14-6C74424050B3}">
      <dgm:prSet phldrT="03" phldr="0"/>
      <dgm:spPr/>
      <dgm:t>
        <a:bodyPr/>
        <a:lstStyle/>
        <a:p>
          <a:r>
            <a:rPr lang="en-US"/>
            <a:t>03</a:t>
          </a:r>
        </a:p>
      </dgm:t>
    </dgm:pt>
    <dgm:pt modelId="{F4B5C8F7-9EDB-4133-9B0E-2E78290B396D}">
      <dgm:prSet/>
      <dgm:spPr/>
      <dgm:t>
        <a:bodyPr/>
        <a:lstStyle/>
        <a:p>
          <a:r>
            <a:rPr lang="en-US"/>
            <a:t>Attend Compliance and Ethics Training during first year of license</a:t>
          </a:r>
        </a:p>
      </dgm:t>
    </dgm:pt>
    <dgm:pt modelId="{33A482D5-180A-4944-B82F-C3E8468E07ED}" type="parTrans" cxnId="{2820B03F-DCF4-4BD1-A056-24357514D5DA}">
      <dgm:prSet/>
      <dgm:spPr/>
      <dgm:t>
        <a:bodyPr/>
        <a:lstStyle/>
        <a:p>
          <a:endParaRPr lang="en-US"/>
        </a:p>
      </dgm:t>
    </dgm:pt>
    <dgm:pt modelId="{AFB9E095-7217-4E0D-9AF5-612A6E577FF4}" type="sibTrans" cxnId="{2820B03F-DCF4-4BD1-A056-24357514D5DA}">
      <dgm:prSet phldrT="04" phldr="0"/>
      <dgm:spPr/>
      <dgm:t>
        <a:bodyPr/>
        <a:lstStyle/>
        <a:p>
          <a:r>
            <a:rPr lang="en-US"/>
            <a:t>04</a:t>
          </a:r>
        </a:p>
      </dgm:t>
    </dgm:pt>
    <dgm:pt modelId="{653320E6-EA16-4666-98A6-691E36B9B9C1}">
      <dgm:prSet/>
      <dgm:spPr/>
      <dgm:t>
        <a:bodyPr/>
        <a:lstStyle/>
        <a:p>
          <a:r>
            <a:rPr lang="en-US"/>
            <a:t>Comply with ATRA Code of Ethics</a:t>
          </a:r>
        </a:p>
      </dgm:t>
    </dgm:pt>
    <dgm:pt modelId="{13831B38-557F-4DFF-A8DC-938876FCA821}" type="parTrans" cxnId="{4AFE49D3-AD48-4C6D-B031-0513B7F4E2FD}">
      <dgm:prSet/>
      <dgm:spPr/>
      <dgm:t>
        <a:bodyPr/>
        <a:lstStyle/>
        <a:p>
          <a:endParaRPr lang="en-US"/>
        </a:p>
      </dgm:t>
    </dgm:pt>
    <dgm:pt modelId="{A614FB33-5253-4DDA-B531-A95A07CCBF38}" type="sibTrans" cxnId="{4AFE49D3-AD48-4C6D-B031-0513B7F4E2FD}">
      <dgm:prSet phldrT="05" phldr="0"/>
      <dgm:spPr/>
      <dgm:t>
        <a:bodyPr/>
        <a:lstStyle/>
        <a:p>
          <a:r>
            <a:rPr lang="en-US"/>
            <a:t>05</a:t>
          </a:r>
        </a:p>
      </dgm:t>
    </dgm:pt>
    <dgm:pt modelId="{A8142582-58B4-4BA1-ABAB-DBEB30631598}">
      <dgm:prSet/>
      <dgm:spPr/>
      <dgm:t>
        <a:bodyPr/>
        <a:lstStyle/>
        <a:p>
          <a:r>
            <a:rPr lang="en-US"/>
            <a:t>Comply With Standards of Practice</a:t>
          </a:r>
        </a:p>
      </dgm:t>
    </dgm:pt>
    <dgm:pt modelId="{ED39653E-0BBF-451A-9429-F70644B9095E}" type="parTrans" cxnId="{E9F4649F-B0B2-4514-B87E-C3D58377D2D4}">
      <dgm:prSet/>
      <dgm:spPr/>
      <dgm:t>
        <a:bodyPr/>
        <a:lstStyle/>
        <a:p>
          <a:endParaRPr lang="en-US"/>
        </a:p>
      </dgm:t>
    </dgm:pt>
    <dgm:pt modelId="{344EEA79-11CD-4923-905C-B0DB807C7029}" type="sibTrans" cxnId="{E9F4649F-B0B2-4514-B87E-C3D58377D2D4}">
      <dgm:prSet phldrT="06" phldr="0"/>
      <dgm:spPr/>
      <dgm:t>
        <a:bodyPr/>
        <a:lstStyle/>
        <a:p>
          <a:r>
            <a:rPr lang="en-US"/>
            <a:t>06</a:t>
          </a:r>
        </a:p>
      </dgm:t>
    </dgm:pt>
    <dgm:pt modelId="{DA41B125-C1B8-476C-90A4-9CEE416D3979}" type="pres">
      <dgm:prSet presAssocID="{4494A5C4-2C17-4E9E-8685-6C00CEFFAA9B}" presName="Name0" presStyleCnt="0">
        <dgm:presLayoutVars>
          <dgm:animLvl val="lvl"/>
          <dgm:resizeHandles val="exact"/>
        </dgm:presLayoutVars>
      </dgm:prSet>
      <dgm:spPr/>
    </dgm:pt>
    <dgm:pt modelId="{BFD8B5E9-3780-4C92-8601-5B377B264D8E}" type="pres">
      <dgm:prSet presAssocID="{178E8FAB-6FA0-4BD3-B7F2-FBD99348950E}" presName="compositeNode" presStyleCnt="0">
        <dgm:presLayoutVars>
          <dgm:bulletEnabled val="1"/>
        </dgm:presLayoutVars>
      </dgm:prSet>
      <dgm:spPr/>
    </dgm:pt>
    <dgm:pt modelId="{49423316-49FA-452E-A783-838B1F8575D9}" type="pres">
      <dgm:prSet presAssocID="{178E8FAB-6FA0-4BD3-B7F2-FBD99348950E}" presName="bgRect" presStyleLbl="alignNode1" presStyleIdx="0" presStyleCnt="6"/>
      <dgm:spPr/>
    </dgm:pt>
    <dgm:pt modelId="{B0859802-51DD-4638-9625-4BF5441232F5}" type="pres">
      <dgm:prSet presAssocID="{8FA8A275-BAAC-4F2A-9240-0940277CED61}" presName="sibTransNodeRect" presStyleLbl="alignNode1" presStyleIdx="0" presStyleCnt="6">
        <dgm:presLayoutVars>
          <dgm:chMax val="0"/>
          <dgm:bulletEnabled val="1"/>
        </dgm:presLayoutVars>
      </dgm:prSet>
      <dgm:spPr/>
    </dgm:pt>
    <dgm:pt modelId="{2EFC1EF8-655E-43D0-9E30-60BE20645A8A}" type="pres">
      <dgm:prSet presAssocID="{178E8FAB-6FA0-4BD3-B7F2-FBD99348950E}" presName="nodeRect" presStyleLbl="alignNode1" presStyleIdx="0" presStyleCnt="6">
        <dgm:presLayoutVars>
          <dgm:bulletEnabled val="1"/>
        </dgm:presLayoutVars>
      </dgm:prSet>
      <dgm:spPr/>
    </dgm:pt>
    <dgm:pt modelId="{0245D527-E096-4BFF-A770-CD9820491F89}" type="pres">
      <dgm:prSet presAssocID="{8FA8A275-BAAC-4F2A-9240-0940277CED61}" presName="sibTrans" presStyleCnt="0"/>
      <dgm:spPr/>
    </dgm:pt>
    <dgm:pt modelId="{0D4808EC-DD5B-4ABA-9370-B323793A7BD1}" type="pres">
      <dgm:prSet presAssocID="{48AC7A76-BE90-4CB0-BE98-26BCCFB69FD4}" presName="compositeNode" presStyleCnt="0">
        <dgm:presLayoutVars>
          <dgm:bulletEnabled val="1"/>
        </dgm:presLayoutVars>
      </dgm:prSet>
      <dgm:spPr/>
    </dgm:pt>
    <dgm:pt modelId="{9AAA47E6-3975-4E44-BC65-C9EB18C5C430}" type="pres">
      <dgm:prSet presAssocID="{48AC7A76-BE90-4CB0-BE98-26BCCFB69FD4}" presName="bgRect" presStyleLbl="alignNode1" presStyleIdx="1" presStyleCnt="6"/>
      <dgm:spPr/>
    </dgm:pt>
    <dgm:pt modelId="{4652031A-AB24-41C6-8C1F-8354CB910D2A}" type="pres">
      <dgm:prSet presAssocID="{C4A0E6C6-C396-445A-AB32-2ECE2A89DE6A}" presName="sibTransNodeRect" presStyleLbl="alignNode1" presStyleIdx="1" presStyleCnt="6">
        <dgm:presLayoutVars>
          <dgm:chMax val="0"/>
          <dgm:bulletEnabled val="1"/>
        </dgm:presLayoutVars>
      </dgm:prSet>
      <dgm:spPr/>
    </dgm:pt>
    <dgm:pt modelId="{5CA8F3D3-C990-49F1-B099-301BD2A957F7}" type="pres">
      <dgm:prSet presAssocID="{48AC7A76-BE90-4CB0-BE98-26BCCFB69FD4}" presName="nodeRect" presStyleLbl="alignNode1" presStyleIdx="1" presStyleCnt="6">
        <dgm:presLayoutVars>
          <dgm:bulletEnabled val="1"/>
        </dgm:presLayoutVars>
      </dgm:prSet>
      <dgm:spPr/>
    </dgm:pt>
    <dgm:pt modelId="{AE06B719-76E2-4528-A550-7E9F16843F1D}" type="pres">
      <dgm:prSet presAssocID="{C4A0E6C6-C396-445A-AB32-2ECE2A89DE6A}" presName="sibTrans" presStyleCnt="0"/>
      <dgm:spPr/>
    </dgm:pt>
    <dgm:pt modelId="{50B7F293-DF9F-4E31-9AA1-D22A2C4C04F5}" type="pres">
      <dgm:prSet presAssocID="{CC356323-1774-49EC-A905-B4EAE0B5DC80}" presName="compositeNode" presStyleCnt="0">
        <dgm:presLayoutVars>
          <dgm:bulletEnabled val="1"/>
        </dgm:presLayoutVars>
      </dgm:prSet>
      <dgm:spPr/>
    </dgm:pt>
    <dgm:pt modelId="{C0781782-AEF1-42C4-BD1C-8ADF31E675A0}" type="pres">
      <dgm:prSet presAssocID="{CC356323-1774-49EC-A905-B4EAE0B5DC80}" presName="bgRect" presStyleLbl="alignNode1" presStyleIdx="2" presStyleCnt="6"/>
      <dgm:spPr/>
    </dgm:pt>
    <dgm:pt modelId="{655F8909-4FAA-46AC-B12A-FD9C9F115645}" type="pres">
      <dgm:prSet presAssocID="{6BA93BA0-81D7-4D21-811F-18B1CC9AE954}" presName="sibTransNodeRect" presStyleLbl="alignNode1" presStyleIdx="2" presStyleCnt="6">
        <dgm:presLayoutVars>
          <dgm:chMax val="0"/>
          <dgm:bulletEnabled val="1"/>
        </dgm:presLayoutVars>
      </dgm:prSet>
      <dgm:spPr/>
    </dgm:pt>
    <dgm:pt modelId="{E2B43376-EA84-489D-9BFC-272FDFB9A49C}" type="pres">
      <dgm:prSet presAssocID="{CC356323-1774-49EC-A905-B4EAE0B5DC80}" presName="nodeRect" presStyleLbl="alignNode1" presStyleIdx="2" presStyleCnt="6">
        <dgm:presLayoutVars>
          <dgm:bulletEnabled val="1"/>
        </dgm:presLayoutVars>
      </dgm:prSet>
      <dgm:spPr/>
    </dgm:pt>
    <dgm:pt modelId="{87FEABA1-989D-42B5-B198-D9B6A8EFFE14}" type="pres">
      <dgm:prSet presAssocID="{6BA93BA0-81D7-4D21-811F-18B1CC9AE954}" presName="sibTrans" presStyleCnt="0"/>
      <dgm:spPr/>
    </dgm:pt>
    <dgm:pt modelId="{B4E289E3-2D01-4A4A-B674-5557830823ED}" type="pres">
      <dgm:prSet presAssocID="{F4B5C8F7-9EDB-4133-9B0E-2E78290B396D}" presName="compositeNode" presStyleCnt="0">
        <dgm:presLayoutVars>
          <dgm:bulletEnabled val="1"/>
        </dgm:presLayoutVars>
      </dgm:prSet>
      <dgm:spPr/>
    </dgm:pt>
    <dgm:pt modelId="{003C69AA-3F75-4A0E-B516-B44D06C5A668}" type="pres">
      <dgm:prSet presAssocID="{F4B5C8F7-9EDB-4133-9B0E-2E78290B396D}" presName="bgRect" presStyleLbl="alignNode1" presStyleIdx="3" presStyleCnt="6" custLinFactNeighborX="1377" custLinFactNeighborY="1876"/>
      <dgm:spPr/>
    </dgm:pt>
    <dgm:pt modelId="{16A23869-1757-4CBC-92A7-602AC3B07435}" type="pres">
      <dgm:prSet presAssocID="{AFB9E095-7217-4E0D-9AF5-612A6E577FF4}" presName="sibTransNodeRect" presStyleLbl="alignNode1" presStyleIdx="3" presStyleCnt="6">
        <dgm:presLayoutVars>
          <dgm:chMax val="0"/>
          <dgm:bulletEnabled val="1"/>
        </dgm:presLayoutVars>
      </dgm:prSet>
      <dgm:spPr/>
    </dgm:pt>
    <dgm:pt modelId="{73F30EA3-05DD-490E-9F12-0BC3F4CE36F4}" type="pres">
      <dgm:prSet presAssocID="{F4B5C8F7-9EDB-4133-9B0E-2E78290B396D}" presName="nodeRect" presStyleLbl="alignNode1" presStyleIdx="3" presStyleCnt="6">
        <dgm:presLayoutVars>
          <dgm:bulletEnabled val="1"/>
        </dgm:presLayoutVars>
      </dgm:prSet>
      <dgm:spPr/>
    </dgm:pt>
    <dgm:pt modelId="{F924F949-3E0B-4EB6-A8DA-4BFE79D4EF09}" type="pres">
      <dgm:prSet presAssocID="{AFB9E095-7217-4E0D-9AF5-612A6E577FF4}" presName="sibTrans" presStyleCnt="0"/>
      <dgm:spPr/>
    </dgm:pt>
    <dgm:pt modelId="{FE250D43-7845-463B-8683-EC8E01765B75}" type="pres">
      <dgm:prSet presAssocID="{653320E6-EA16-4666-98A6-691E36B9B9C1}" presName="compositeNode" presStyleCnt="0">
        <dgm:presLayoutVars>
          <dgm:bulletEnabled val="1"/>
        </dgm:presLayoutVars>
      </dgm:prSet>
      <dgm:spPr/>
    </dgm:pt>
    <dgm:pt modelId="{AF13B258-717B-4DE4-88CB-E47233E80138}" type="pres">
      <dgm:prSet presAssocID="{653320E6-EA16-4666-98A6-691E36B9B9C1}" presName="bgRect" presStyleLbl="alignNode1" presStyleIdx="4" presStyleCnt="6"/>
      <dgm:spPr/>
    </dgm:pt>
    <dgm:pt modelId="{413E95B5-F602-4B97-B10A-58D0490D3915}" type="pres">
      <dgm:prSet presAssocID="{A614FB33-5253-4DDA-B531-A95A07CCBF38}" presName="sibTransNodeRect" presStyleLbl="alignNode1" presStyleIdx="4" presStyleCnt="6">
        <dgm:presLayoutVars>
          <dgm:chMax val="0"/>
          <dgm:bulletEnabled val="1"/>
        </dgm:presLayoutVars>
      </dgm:prSet>
      <dgm:spPr/>
    </dgm:pt>
    <dgm:pt modelId="{F9B41DA9-5495-4BDC-96B7-F657455DFFB3}" type="pres">
      <dgm:prSet presAssocID="{653320E6-EA16-4666-98A6-691E36B9B9C1}" presName="nodeRect" presStyleLbl="alignNode1" presStyleIdx="4" presStyleCnt="6">
        <dgm:presLayoutVars>
          <dgm:bulletEnabled val="1"/>
        </dgm:presLayoutVars>
      </dgm:prSet>
      <dgm:spPr/>
    </dgm:pt>
    <dgm:pt modelId="{F9EEB384-C165-4C4A-BA18-31301B9A02FA}" type="pres">
      <dgm:prSet presAssocID="{A614FB33-5253-4DDA-B531-A95A07CCBF38}" presName="sibTrans" presStyleCnt="0"/>
      <dgm:spPr/>
    </dgm:pt>
    <dgm:pt modelId="{39357777-8AFE-46CF-B102-1B4CBC398522}" type="pres">
      <dgm:prSet presAssocID="{A8142582-58B4-4BA1-ABAB-DBEB30631598}" presName="compositeNode" presStyleCnt="0">
        <dgm:presLayoutVars>
          <dgm:bulletEnabled val="1"/>
        </dgm:presLayoutVars>
      </dgm:prSet>
      <dgm:spPr/>
    </dgm:pt>
    <dgm:pt modelId="{309BC8FC-1E55-4C47-A77D-5A4D684FF81E}" type="pres">
      <dgm:prSet presAssocID="{A8142582-58B4-4BA1-ABAB-DBEB30631598}" presName="bgRect" presStyleLbl="alignNode1" presStyleIdx="5" presStyleCnt="6"/>
      <dgm:spPr/>
    </dgm:pt>
    <dgm:pt modelId="{8339AA4F-5E2C-4EBB-A47A-6A4AAE97457C}" type="pres">
      <dgm:prSet presAssocID="{344EEA79-11CD-4923-905C-B0DB807C7029}" presName="sibTransNodeRect" presStyleLbl="alignNode1" presStyleIdx="5" presStyleCnt="6">
        <dgm:presLayoutVars>
          <dgm:chMax val="0"/>
          <dgm:bulletEnabled val="1"/>
        </dgm:presLayoutVars>
      </dgm:prSet>
      <dgm:spPr/>
    </dgm:pt>
    <dgm:pt modelId="{D1BD37A2-13A1-403F-B942-A57366F0FCB2}" type="pres">
      <dgm:prSet presAssocID="{A8142582-58B4-4BA1-ABAB-DBEB30631598}" presName="nodeRect" presStyleLbl="alignNode1" presStyleIdx="5" presStyleCnt="6">
        <dgm:presLayoutVars>
          <dgm:bulletEnabled val="1"/>
        </dgm:presLayoutVars>
      </dgm:prSet>
      <dgm:spPr/>
    </dgm:pt>
  </dgm:ptLst>
  <dgm:cxnLst>
    <dgm:cxn modelId="{C0588C09-67B1-4FAC-BE6D-3FD90927C28D}" type="presOf" srcId="{653320E6-EA16-4666-98A6-691E36B9B9C1}" destId="{AF13B258-717B-4DE4-88CB-E47233E80138}" srcOrd="0" destOrd="0" presId="urn:microsoft.com/office/officeart/2016/7/layout/LinearBlockProcessNumbered"/>
    <dgm:cxn modelId="{464F0F10-D242-406F-817F-98896734B1A6}" type="presOf" srcId="{CC356323-1774-49EC-A905-B4EAE0B5DC80}" destId="{E2B43376-EA84-489D-9BFC-272FDFB9A49C}" srcOrd="1" destOrd="0" presId="urn:microsoft.com/office/officeart/2016/7/layout/LinearBlockProcessNumbered"/>
    <dgm:cxn modelId="{943ABC28-7AF0-40B6-BBD0-150A90F3BC9B}" type="presOf" srcId="{6BA93BA0-81D7-4D21-811F-18B1CC9AE954}" destId="{655F8909-4FAA-46AC-B12A-FD9C9F115645}" srcOrd="0" destOrd="0" presId="urn:microsoft.com/office/officeart/2016/7/layout/LinearBlockProcessNumbered"/>
    <dgm:cxn modelId="{E83CA82A-4BD1-4CA9-8C2F-2A795A8F3026}" type="presOf" srcId="{AFB9E095-7217-4E0D-9AF5-612A6E577FF4}" destId="{16A23869-1757-4CBC-92A7-602AC3B07435}" srcOrd="0" destOrd="0" presId="urn:microsoft.com/office/officeart/2016/7/layout/LinearBlockProcessNumbered"/>
    <dgm:cxn modelId="{2820B03F-DCF4-4BD1-A056-24357514D5DA}" srcId="{4494A5C4-2C17-4E9E-8685-6C00CEFFAA9B}" destId="{F4B5C8F7-9EDB-4133-9B0E-2E78290B396D}" srcOrd="3" destOrd="0" parTransId="{33A482D5-180A-4944-B82F-C3E8468E07ED}" sibTransId="{AFB9E095-7217-4E0D-9AF5-612A6E577FF4}"/>
    <dgm:cxn modelId="{0CB0135E-1C34-48B0-8CAD-91B178DD0E52}" srcId="{4494A5C4-2C17-4E9E-8685-6C00CEFFAA9B}" destId="{178E8FAB-6FA0-4BD3-B7F2-FBD99348950E}" srcOrd="0" destOrd="0" parTransId="{6189AABB-3FA5-4BC5-9B56-1322B0365C4C}" sibTransId="{8FA8A275-BAAC-4F2A-9240-0940277CED61}"/>
    <dgm:cxn modelId="{E62E8841-7696-4AE9-92C9-DC417A6D1F76}" type="presOf" srcId="{F4B5C8F7-9EDB-4133-9B0E-2E78290B396D}" destId="{73F30EA3-05DD-490E-9F12-0BC3F4CE36F4}" srcOrd="1" destOrd="0" presId="urn:microsoft.com/office/officeart/2016/7/layout/LinearBlockProcessNumbered"/>
    <dgm:cxn modelId="{EE6AFF41-6E6D-4D40-8D17-0F5659C12CCA}" type="presOf" srcId="{C4A0E6C6-C396-445A-AB32-2ECE2A89DE6A}" destId="{4652031A-AB24-41C6-8C1F-8354CB910D2A}" srcOrd="0" destOrd="0" presId="urn:microsoft.com/office/officeart/2016/7/layout/LinearBlockProcessNumbered"/>
    <dgm:cxn modelId="{B28DC062-C536-4536-BAC1-F46EA1C0782A}" type="presOf" srcId="{4494A5C4-2C17-4E9E-8685-6C00CEFFAA9B}" destId="{DA41B125-C1B8-476C-90A4-9CEE416D3979}" srcOrd="0" destOrd="0" presId="urn:microsoft.com/office/officeart/2016/7/layout/LinearBlockProcessNumbered"/>
    <dgm:cxn modelId="{1832E242-676D-40D2-AB27-9836BA437408}" type="presOf" srcId="{178E8FAB-6FA0-4BD3-B7F2-FBD99348950E}" destId="{2EFC1EF8-655E-43D0-9E30-60BE20645A8A}" srcOrd="1" destOrd="0" presId="urn:microsoft.com/office/officeart/2016/7/layout/LinearBlockProcessNumbered"/>
    <dgm:cxn modelId="{7C62B052-61BB-4E4E-82A3-8F6B043827C1}" type="presOf" srcId="{653320E6-EA16-4666-98A6-691E36B9B9C1}" destId="{F9B41DA9-5495-4BDC-96B7-F657455DFFB3}" srcOrd="1" destOrd="0" presId="urn:microsoft.com/office/officeart/2016/7/layout/LinearBlockProcessNumbered"/>
    <dgm:cxn modelId="{AC8A0676-4176-448B-A51F-CAF1CDF433EF}" type="presOf" srcId="{A614FB33-5253-4DDA-B531-A95A07CCBF38}" destId="{413E95B5-F602-4B97-B10A-58D0490D3915}" srcOrd="0" destOrd="0" presId="urn:microsoft.com/office/officeart/2016/7/layout/LinearBlockProcessNumbered"/>
    <dgm:cxn modelId="{82ED9256-F4E7-4789-A28E-C9A2CAFCABC7}" type="presOf" srcId="{48AC7A76-BE90-4CB0-BE98-26BCCFB69FD4}" destId="{9AAA47E6-3975-4E44-BC65-C9EB18C5C430}" srcOrd="0" destOrd="0" presId="urn:microsoft.com/office/officeart/2016/7/layout/LinearBlockProcessNumbered"/>
    <dgm:cxn modelId="{4D2D458D-B65B-4179-81E2-16A31BCEC1C3}" type="presOf" srcId="{F4B5C8F7-9EDB-4133-9B0E-2E78290B396D}" destId="{003C69AA-3F75-4A0E-B516-B44D06C5A668}" srcOrd="0" destOrd="0" presId="urn:microsoft.com/office/officeart/2016/7/layout/LinearBlockProcessNumbered"/>
    <dgm:cxn modelId="{E9F4649F-B0B2-4514-B87E-C3D58377D2D4}" srcId="{4494A5C4-2C17-4E9E-8685-6C00CEFFAA9B}" destId="{A8142582-58B4-4BA1-ABAB-DBEB30631598}" srcOrd="5" destOrd="0" parTransId="{ED39653E-0BBF-451A-9429-F70644B9095E}" sibTransId="{344EEA79-11CD-4923-905C-B0DB807C7029}"/>
    <dgm:cxn modelId="{86F5FEA2-0B1C-413A-AAFD-B8BF0A9DAB06}" type="presOf" srcId="{A8142582-58B4-4BA1-ABAB-DBEB30631598}" destId="{D1BD37A2-13A1-403F-B942-A57366F0FCB2}" srcOrd="1" destOrd="0" presId="urn:microsoft.com/office/officeart/2016/7/layout/LinearBlockProcessNumbered"/>
    <dgm:cxn modelId="{7B8BBEB0-6D6E-4482-8541-F59F5C99A746}" type="presOf" srcId="{344EEA79-11CD-4923-905C-B0DB807C7029}" destId="{8339AA4F-5E2C-4EBB-A47A-6A4AAE97457C}" srcOrd="0" destOrd="0" presId="urn:microsoft.com/office/officeart/2016/7/layout/LinearBlockProcessNumbered"/>
    <dgm:cxn modelId="{7A27F9B1-BA4C-4BC5-B899-E8F6458F041C}" srcId="{4494A5C4-2C17-4E9E-8685-6C00CEFFAA9B}" destId="{48AC7A76-BE90-4CB0-BE98-26BCCFB69FD4}" srcOrd="1" destOrd="0" parTransId="{034125A0-0D17-4AF1-9FCB-A7ED486FD5E8}" sibTransId="{C4A0E6C6-C396-445A-AB32-2ECE2A89DE6A}"/>
    <dgm:cxn modelId="{2DE6D1B4-2D67-4C9E-AB2A-04629C2D0E84}" type="presOf" srcId="{A8142582-58B4-4BA1-ABAB-DBEB30631598}" destId="{309BC8FC-1E55-4C47-A77D-5A4D684FF81E}" srcOrd="0" destOrd="0" presId="urn:microsoft.com/office/officeart/2016/7/layout/LinearBlockProcessNumbered"/>
    <dgm:cxn modelId="{A59AA3BE-BDB9-4079-9766-0D3E1530F088}" type="presOf" srcId="{8FA8A275-BAAC-4F2A-9240-0940277CED61}" destId="{B0859802-51DD-4638-9625-4BF5441232F5}" srcOrd="0" destOrd="0" presId="urn:microsoft.com/office/officeart/2016/7/layout/LinearBlockProcessNumbered"/>
    <dgm:cxn modelId="{DEAC80CD-C1DA-4E64-BBCE-5861BA297191}" type="presOf" srcId="{48AC7A76-BE90-4CB0-BE98-26BCCFB69FD4}" destId="{5CA8F3D3-C990-49F1-B099-301BD2A957F7}" srcOrd="1" destOrd="0" presId="urn:microsoft.com/office/officeart/2016/7/layout/LinearBlockProcessNumbered"/>
    <dgm:cxn modelId="{4AFE49D3-AD48-4C6D-B031-0513B7F4E2FD}" srcId="{4494A5C4-2C17-4E9E-8685-6C00CEFFAA9B}" destId="{653320E6-EA16-4666-98A6-691E36B9B9C1}" srcOrd="4" destOrd="0" parTransId="{13831B38-557F-4DFF-A8DC-938876FCA821}" sibTransId="{A614FB33-5253-4DDA-B531-A95A07CCBF38}"/>
    <dgm:cxn modelId="{EB2436ED-14D3-4D61-A8B4-48AE803BCB35}" type="presOf" srcId="{178E8FAB-6FA0-4BD3-B7F2-FBD99348950E}" destId="{49423316-49FA-452E-A783-838B1F8575D9}" srcOrd="0" destOrd="0" presId="urn:microsoft.com/office/officeart/2016/7/layout/LinearBlockProcessNumbered"/>
    <dgm:cxn modelId="{4272FCF6-8131-4AFC-BA14-6C74424050B3}" srcId="{4494A5C4-2C17-4E9E-8685-6C00CEFFAA9B}" destId="{CC356323-1774-49EC-A905-B4EAE0B5DC80}" srcOrd="2" destOrd="0" parTransId="{9C841933-B23C-4EFD-850A-698F0990B89C}" sibTransId="{6BA93BA0-81D7-4D21-811F-18B1CC9AE954}"/>
    <dgm:cxn modelId="{06A3C1F7-982B-4CEF-83F0-73A9591878E4}" type="presOf" srcId="{CC356323-1774-49EC-A905-B4EAE0B5DC80}" destId="{C0781782-AEF1-42C4-BD1C-8ADF31E675A0}" srcOrd="0" destOrd="0" presId="urn:microsoft.com/office/officeart/2016/7/layout/LinearBlockProcessNumbered"/>
    <dgm:cxn modelId="{717C7E5D-8A5E-4899-917E-E02B04CFC39A}" type="presParOf" srcId="{DA41B125-C1B8-476C-90A4-9CEE416D3979}" destId="{BFD8B5E9-3780-4C92-8601-5B377B264D8E}" srcOrd="0" destOrd="0" presId="urn:microsoft.com/office/officeart/2016/7/layout/LinearBlockProcessNumbered"/>
    <dgm:cxn modelId="{B84A6C75-2DCC-4606-AAF8-C3EC04DB3E34}" type="presParOf" srcId="{BFD8B5E9-3780-4C92-8601-5B377B264D8E}" destId="{49423316-49FA-452E-A783-838B1F8575D9}" srcOrd="0" destOrd="0" presId="urn:microsoft.com/office/officeart/2016/7/layout/LinearBlockProcessNumbered"/>
    <dgm:cxn modelId="{FD0F717F-8B4C-4E9B-946A-9B5617809B17}" type="presParOf" srcId="{BFD8B5E9-3780-4C92-8601-5B377B264D8E}" destId="{B0859802-51DD-4638-9625-4BF5441232F5}" srcOrd="1" destOrd="0" presId="urn:microsoft.com/office/officeart/2016/7/layout/LinearBlockProcessNumbered"/>
    <dgm:cxn modelId="{719360A9-8D09-4597-B0A9-07737F18243B}" type="presParOf" srcId="{BFD8B5E9-3780-4C92-8601-5B377B264D8E}" destId="{2EFC1EF8-655E-43D0-9E30-60BE20645A8A}" srcOrd="2" destOrd="0" presId="urn:microsoft.com/office/officeart/2016/7/layout/LinearBlockProcessNumbered"/>
    <dgm:cxn modelId="{2AB204EF-9B28-4B83-A752-C00EA497AB63}" type="presParOf" srcId="{DA41B125-C1B8-476C-90A4-9CEE416D3979}" destId="{0245D527-E096-4BFF-A770-CD9820491F89}" srcOrd="1" destOrd="0" presId="urn:microsoft.com/office/officeart/2016/7/layout/LinearBlockProcessNumbered"/>
    <dgm:cxn modelId="{FE89CDF5-AEA9-42BC-86A6-7A6B523C9DA5}" type="presParOf" srcId="{DA41B125-C1B8-476C-90A4-9CEE416D3979}" destId="{0D4808EC-DD5B-4ABA-9370-B323793A7BD1}" srcOrd="2" destOrd="0" presId="urn:microsoft.com/office/officeart/2016/7/layout/LinearBlockProcessNumbered"/>
    <dgm:cxn modelId="{6B1739C1-0BD4-4AC0-9EFB-064460528002}" type="presParOf" srcId="{0D4808EC-DD5B-4ABA-9370-B323793A7BD1}" destId="{9AAA47E6-3975-4E44-BC65-C9EB18C5C430}" srcOrd="0" destOrd="0" presId="urn:microsoft.com/office/officeart/2016/7/layout/LinearBlockProcessNumbered"/>
    <dgm:cxn modelId="{FD9983B1-C544-4369-9EDA-5EAB2CEB84BB}" type="presParOf" srcId="{0D4808EC-DD5B-4ABA-9370-B323793A7BD1}" destId="{4652031A-AB24-41C6-8C1F-8354CB910D2A}" srcOrd="1" destOrd="0" presId="urn:microsoft.com/office/officeart/2016/7/layout/LinearBlockProcessNumbered"/>
    <dgm:cxn modelId="{F3BD3036-7E91-48E0-87D5-E5BC15545C28}" type="presParOf" srcId="{0D4808EC-DD5B-4ABA-9370-B323793A7BD1}" destId="{5CA8F3D3-C990-49F1-B099-301BD2A957F7}" srcOrd="2" destOrd="0" presId="urn:microsoft.com/office/officeart/2016/7/layout/LinearBlockProcessNumbered"/>
    <dgm:cxn modelId="{BA797B9D-2009-43DA-BD36-C4E9D98AA38D}" type="presParOf" srcId="{DA41B125-C1B8-476C-90A4-9CEE416D3979}" destId="{AE06B719-76E2-4528-A550-7E9F16843F1D}" srcOrd="3" destOrd="0" presId="urn:microsoft.com/office/officeart/2016/7/layout/LinearBlockProcessNumbered"/>
    <dgm:cxn modelId="{BC5B0855-715B-4C8B-A670-9723CF32F0DA}" type="presParOf" srcId="{DA41B125-C1B8-476C-90A4-9CEE416D3979}" destId="{50B7F293-DF9F-4E31-9AA1-D22A2C4C04F5}" srcOrd="4" destOrd="0" presId="urn:microsoft.com/office/officeart/2016/7/layout/LinearBlockProcessNumbered"/>
    <dgm:cxn modelId="{BE0F12A5-5336-43EB-BAA6-18FA2F873007}" type="presParOf" srcId="{50B7F293-DF9F-4E31-9AA1-D22A2C4C04F5}" destId="{C0781782-AEF1-42C4-BD1C-8ADF31E675A0}" srcOrd="0" destOrd="0" presId="urn:microsoft.com/office/officeart/2016/7/layout/LinearBlockProcessNumbered"/>
    <dgm:cxn modelId="{09E6B432-43B2-423A-949C-9AF395FC3C08}" type="presParOf" srcId="{50B7F293-DF9F-4E31-9AA1-D22A2C4C04F5}" destId="{655F8909-4FAA-46AC-B12A-FD9C9F115645}" srcOrd="1" destOrd="0" presId="urn:microsoft.com/office/officeart/2016/7/layout/LinearBlockProcessNumbered"/>
    <dgm:cxn modelId="{74A49470-871B-4E9D-8D9D-1B5FAE8FC661}" type="presParOf" srcId="{50B7F293-DF9F-4E31-9AA1-D22A2C4C04F5}" destId="{E2B43376-EA84-489D-9BFC-272FDFB9A49C}" srcOrd="2" destOrd="0" presId="urn:microsoft.com/office/officeart/2016/7/layout/LinearBlockProcessNumbered"/>
    <dgm:cxn modelId="{AA96B2FE-7194-401A-882A-96251CF2EBD8}" type="presParOf" srcId="{DA41B125-C1B8-476C-90A4-9CEE416D3979}" destId="{87FEABA1-989D-42B5-B198-D9B6A8EFFE14}" srcOrd="5" destOrd="0" presId="urn:microsoft.com/office/officeart/2016/7/layout/LinearBlockProcessNumbered"/>
    <dgm:cxn modelId="{2CEEC04F-0E1E-47DE-B8E8-5067379D99F1}" type="presParOf" srcId="{DA41B125-C1B8-476C-90A4-9CEE416D3979}" destId="{B4E289E3-2D01-4A4A-B674-5557830823ED}" srcOrd="6" destOrd="0" presId="urn:microsoft.com/office/officeart/2016/7/layout/LinearBlockProcessNumbered"/>
    <dgm:cxn modelId="{779F1441-AEFE-47C1-AE53-705846FD45A6}" type="presParOf" srcId="{B4E289E3-2D01-4A4A-B674-5557830823ED}" destId="{003C69AA-3F75-4A0E-B516-B44D06C5A668}" srcOrd="0" destOrd="0" presId="urn:microsoft.com/office/officeart/2016/7/layout/LinearBlockProcessNumbered"/>
    <dgm:cxn modelId="{21BF0547-B77F-4F39-ABE9-6303B1259ECB}" type="presParOf" srcId="{B4E289E3-2D01-4A4A-B674-5557830823ED}" destId="{16A23869-1757-4CBC-92A7-602AC3B07435}" srcOrd="1" destOrd="0" presId="urn:microsoft.com/office/officeart/2016/7/layout/LinearBlockProcessNumbered"/>
    <dgm:cxn modelId="{EF9BED0C-3FE3-454D-8DEF-395E88466CAC}" type="presParOf" srcId="{B4E289E3-2D01-4A4A-B674-5557830823ED}" destId="{73F30EA3-05DD-490E-9F12-0BC3F4CE36F4}" srcOrd="2" destOrd="0" presId="urn:microsoft.com/office/officeart/2016/7/layout/LinearBlockProcessNumbered"/>
    <dgm:cxn modelId="{FE95FBBB-829F-4A1A-87D6-BEB06410EA50}" type="presParOf" srcId="{DA41B125-C1B8-476C-90A4-9CEE416D3979}" destId="{F924F949-3E0B-4EB6-A8DA-4BFE79D4EF09}" srcOrd="7" destOrd="0" presId="urn:microsoft.com/office/officeart/2016/7/layout/LinearBlockProcessNumbered"/>
    <dgm:cxn modelId="{A9868982-320A-4B45-99E6-D03608421799}" type="presParOf" srcId="{DA41B125-C1B8-476C-90A4-9CEE416D3979}" destId="{FE250D43-7845-463B-8683-EC8E01765B75}" srcOrd="8" destOrd="0" presId="urn:microsoft.com/office/officeart/2016/7/layout/LinearBlockProcessNumbered"/>
    <dgm:cxn modelId="{BA42CDA0-7C8B-480C-8CC4-6717DEC93667}" type="presParOf" srcId="{FE250D43-7845-463B-8683-EC8E01765B75}" destId="{AF13B258-717B-4DE4-88CB-E47233E80138}" srcOrd="0" destOrd="0" presId="urn:microsoft.com/office/officeart/2016/7/layout/LinearBlockProcessNumbered"/>
    <dgm:cxn modelId="{A7BBA600-EBE5-456D-AE4F-4ED3C6A63D21}" type="presParOf" srcId="{FE250D43-7845-463B-8683-EC8E01765B75}" destId="{413E95B5-F602-4B97-B10A-58D0490D3915}" srcOrd="1" destOrd="0" presId="urn:microsoft.com/office/officeart/2016/7/layout/LinearBlockProcessNumbered"/>
    <dgm:cxn modelId="{D88518A4-2383-4FE7-8020-A301899ED92E}" type="presParOf" srcId="{FE250D43-7845-463B-8683-EC8E01765B75}" destId="{F9B41DA9-5495-4BDC-96B7-F657455DFFB3}" srcOrd="2" destOrd="0" presId="urn:microsoft.com/office/officeart/2016/7/layout/LinearBlockProcessNumbered"/>
    <dgm:cxn modelId="{91CB9E6D-E821-476E-A3B4-AD1EF1FA71AE}" type="presParOf" srcId="{DA41B125-C1B8-476C-90A4-9CEE416D3979}" destId="{F9EEB384-C165-4C4A-BA18-31301B9A02FA}" srcOrd="9" destOrd="0" presId="urn:microsoft.com/office/officeart/2016/7/layout/LinearBlockProcessNumbered"/>
    <dgm:cxn modelId="{14B56E44-B7BB-42D6-BF59-1E9185EC7F01}" type="presParOf" srcId="{DA41B125-C1B8-476C-90A4-9CEE416D3979}" destId="{39357777-8AFE-46CF-B102-1B4CBC398522}" srcOrd="10" destOrd="0" presId="urn:microsoft.com/office/officeart/2016/7/layout/LinearBlockProcessNumbered"/>
    <dgm:cxn modelId="{92477952-3532-426C-B615-EFCBE8265847}" type="presParOf" srcId="{39357777-8AFE-46CF-B102-1B4CBC398522}" destId="{309BC8FC-1E55-4C47-A77D-5A4D684FF81E}" srcOrd="0" destOrd="0" presId="urn:microsoft.com/office/officeart/2016/7/layout/LinearBlockProcessNumbered"/>
    <dgm:cxn modelId="{239CEDD6-0782-47EB-BCCC-A223187F2041}" type="presParOf" srcId="{39357777-8AFE-46CF-B102-1B4CBC398522}" destId="{8339AA4F-5E2C-4EBB-A47A-6A4AAE97457C}" srcOrd="1" destOrd="0" presId="urn:microsoft.com/office/officeart/2016/7/layout/LinearBlockProcessNumbered"/>
    <dgm:cxn modelId="{623A9235-53EE-41B9-AD02-E9385767870C}" type="presParOf" srcId="{39357777-8AFE-46CF-B102-1B4CBC398522}" destId="{D1BD37A2-13A1-403F-B942-A57366F0FCB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5FA4F-DBE5-4927-B1B7-CC83646A8603}"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3F37BBA0-ACD3-4811-A11E-28FDEE266D68}">
      <dgm:prSet/>
      <dgm:spPr/>
      <dgm:t>
        <a:bodyPr/>
        <a:lstStyle/>
        <a:p>
          <a:r>
            <a:rPr lang="en-US"/>
            <a:t>Licenses are posted online within 48 hours of Board Review</a:t>
          </a:r>
        </a:p>
      </dgm:t>
    </dgm:pt>
    <dgm:pt modelId="{6B2E0E52-DCB9-4EC9-B60D-E64366B9B2DC}" type="parTrans" cxnId="{A0C913B7-B2DC-4811-9576-37D23D62232C}">
      <dgm:prSet/>
      <dgm:spPr/>
      <dgm:t>
        <a:bodyPr/>
        <a:lstStyle/>
        <a:p>
          <a:endParaRPr lang="en-US"/>
        </a:p>
      </dgm:t>
    </dgm:pt>
    <dgm:pt modelId="{37F35D17-C9F5-4DDE-963B-55B37DEE5574}" type="sibTrans" cxnId="{A0C913B7-B2DC-4811-9576-37D23D62232C}">
      <dgm:prSet/>
      <dgm:spPr/>
      <dgm:t>
        <a:bodyPr/>
        <a:lstStyle/>
        <a:p>
          <a:endParaRPr lang="en-US"/>
        </a:p>
      </dgm:t>
    </dgm:pt>
    <dgm:pt modelId="{B23996A3-EEDF-46CD-BFCB-D0281E5DE98C}">
      <dgm:prSet/>
      <dgm:spPr/>
      <dgm:t>
        <a:bodyPr/>
        <a:lstStyle/>
        <a:p>
          <a:r>
            <a:rPr lang="en-US"/>
            <a:t>Licenses are mailed within 1 week</a:t>
          </a:r>
        </a:p>
      </dgm:t>
    </dgm:pt>
    <dgm:pt modelId="{32208170-B4E4-42C8-8E39-42E25FE1E390}" type="parTrans" cxnId="{EEA7C2A0-8CD9-4FB7-BB48-E95808BDB681}">
      <dgm:prSet/>
      <dgm:spPr/>
      <dgm:t>
        <a:bodyPr/>
        <a:lstStyle/>
        <a:p>
          <a:endParaRPr lang="en-US"/>
        </a:p>
      </dgm:t>
    </dgm:pt>
    <dgm:pt modelId="{407E009F-CEB1-42A5-886A-689E68FCD933}" type="sibTrans" cxnId="{EEA7C2A0-8CD9-4FB7-BB48-E95808BDB681}">
      <dgm:prSet/>
      <dgm:spPr/>
      <dgm:t>
        <a:bodyPr/>
        <a:lstStyle/>
        <a:p>
          <a:endParaRPr lang="en-US"/>
        </a:p>
      </dgm:t>
    </dgm:pt>
    <dgm:pt modelId="{9F5343E8-4FC1-4CCD-B387-35D0802CA946}" type="pres">
      <dgm:prSet presAssocID="{5C05FA4F-DBE5-4927-B1B7-CC83646A8603}" presName="hierChild1" presStyleCnt="0">
        <dgm:presLayoutVars>
          <dgm:chPref val="1"/>
          <dgm:dir/>
          <dgm:animOne val="branch"/>
          <dgm:animLvl val="lvl"/>
          <dgm:resizeHandles/>
        </dgm:presLayoutVars>
      </dgm:prSet>
      <dgm:spPr/>
    </dgm:pt>
    <dgm:pt modelId="{12F18C0B-C48F-4C6E-8E5E-5A9AE875C395}" type="pres">
      <dgm:prSet presAssocID="{3F37BBA0-ACD3-4811-A11E-28FDEE266D68}" presName="hierRoot1" presStyleCnt="0"/>
      <dgm:spPr/>
    </dgm:pt>
    <dgm:pt modelId="{7E5F48F4-48D7-4D13-99E1-2AABFE1829A2}" type="pres">
      <dgm:prSet presAssocID="{3F37BBA0-ACD3-4811-A11E-28FDEE266D68}" presName="composite" presStyleCnt="0"/>
      <dgm:spPr/>
    </dgm:pt>
    <dgm:pt modelId="{ABCFB790-878D-418E-AADC-3677E7C2B0A2}" type="pres">
      <dgm:prSet presAssocID="{3F37BBA0-ACD3-4811-A11E-28FDEE266D68}" presName="background" presStyleLbl="node0" presStyleIdx="0" presStyleCnt="2"/>
      <dgm:spPr/>
    </dgm:pt>
    <dgm:pt modelId="{47B6447A-1F48-499A-8AE3-7FFAC530FDFA}" type="pres">
      <dgm:prSet presAssocID="{3F37BBA0-ACD3-4811-A11E-28FDEE266D68}" presName="text" presStyleLbl="fgAcc0" presStyleIdx="0" presStyleCnt="2">
        <dgm:presLayoutVars>
          <dgm:chPref val="3"/>
        </dgm:presLayoutVars>
      </dgm:prSet>
      <dgm:spPr/>
    </dgm:pt>
    <dgm:pt modelId="{F4A45908-AEB7-4CB4-9886-A1AEC0391099}" type="pres">
      <dgm:prSet presAssocID="{3F37BBA0-ACD3-4811-A11E-28FDEE266D68}" presName="hierChild2" presStyleCnt="0"/>
      <dgm:spPr/>
    </dgm:pt>
    <dgm:pt modelId="{E48F465A-F103-4F41-90AB-61FB95326AE8}" type="pres">
      <dgm:prSet presAssocID="{B23996A3-EEDF-46CD-BFCB-D0281E5DE98C}" presName="hierRoot1" presStyleCnt="0"/>
      <dgm:spPr/>
    </dgm:pt>
    <dgm:pt modelId="{9738F736-A51B-407B-B18C-73D64D165C4E}" type="pres">
      <dgm:prSet presAssocID="{B23996A3-EEDF-46CD-BFCB-D0281E5DE98C}" presName="composite" presStyleCnt="0"/>
      <dgm:spPr/>
    </dgm:pt>
    <dgm:pt modelId="{F0917D4A-5EBD-47F3-AFBA-7C14AB48AF21}" type="pres">
      <dgm:prSet presAssocID="{B23996A3-EEDF-46CD-BFCB-D0281E5DE98C}" presName="background" presStyleLbl="node0" presStyleIdx="1" presStyleCnt="2"/>
      <dgm:spPr/>
    </dgm:pt>
    <dgm:pt modelId="{04757FA3-194C-40A2-8A2E-67E6B74A3238}" type="pres">
      <dgm:prSet presAssocID="{B23996A3-EEDF-46CD-BFCB-D0281E5DE98C}" presName="text" presStyleLbl="fgAcc0" presStyleIdx="1" presStyleCnt="2">
        <dgm:presLayoutVars>
          <dgm:chPref val="3"/>
        </dgm:presLayoutVars>
      </dgm:prSet>
      <dgm:spPr/>
    </dgm:pt>
    <dgm:pt modelId="{8E200829-679D-49A4-892F-1E04AA3D867F}" type="pres">
      <dgm:prSet presAssocID="{B23996A3-EEDF-46CD-BFCB-D0281E5DE98C}" presName="hierChild2" presStyleCnt="0"/>
      <dgm:spPr/>
    </dgm:pt>
  </dgm:ptLst>
  <dgm:cxnLst>
    <dgm:cxn modelId="{B2CC291A-9A11-49CB-8B9C-ECDD3D305682}" type="presOf" srcId="{5C05FA4F-DBE5-4927-B1B7-CC83646A8603}" destId="{9F5343E8-4FC1-4CCD-B387-35D0802CA946}" srcOrd="0" destOrd="0" presId="urn:microsoft.com/office/officeart/2005/8/layout/hierarchy1"/>
    <dgm:cxn modelId="{EEA7C2A0-8CD9-4FB7-BB48-E95808BDB681}" srcId="{5C05FA4F-DBE5-4927-B1B7-CC83646A8603}" destId="{B23996A3-EEDF-46CD-BFCB-D0281E5DE98C}" srcOrd="1" destOrd="0" parTransId="{32208170-B4E4-42C8-8E39-42E25FE1E390}" sibTransId="{407E009F-CEB1-42A5-886A-689E68FCD933}"/>
    <dgm:cxn modelId="{776DA1A1-A1A4-484E-863D-58EF7DF7C2CB}" type="presOf" srcId="{3F37BBA0-ACD3-4811-A11E-28FDEE266D68}" destId="{47B6447A-1F48-499A-8AE3-7FFAC530FDFA}" srcOrd="0" destOrd="0" presId="urn:microsoft.com/office/officeart/2005/8/layout/hierarchy1"/>
    <dgm:cxn modelId="{A0C913B7-B2DC-4811-9576-37D23D62232C}" srcId="{5C05FA4F-DBE5-4927-B1B7-CC83646A8603}" destId="{3F37BBA0-ACD3-4811-A11E-28FDEE266D68}" srcOrd="0" destOrd="0" parTransId="{6B2E0E52-DCB9-4EC9-B60D-E64366B9B2DC}" sibTransId="{37F35D17-C9F5-4DDE-963B-55B37DEE5574}"/>
    <dgm:cxn modelId="{FC4817C6-14B5-4118-8073-BDEBCD7DD05E}" type="presOf" srcId="{B23996A3-EEDF-46CD-BFCB-D0281E5DE98C}" destId="{04757FA3-194C-40A2-8A2E-67E6B74A3238}" srcOrd="0" destOrd="0" presId="urn:microsoft.com/office/officeart/2005/8/layout/hierarchy1"/>
    <dgm:cxn modelId="{8899F148-E08B-41A9-BDF5-A1C9D0D698A7}" type="presParOf" srcId="{9F5343E8-4FC1-4CCD-B387-35D0802CA946}" destId="{12F18C0B-C48F-4C6E-8E5E-5A9AE875C395}" srcOrd="0" destOrd="0" presId="urn:microsoft.com/office/officeart/2005/8/layout/hierarchy1"/>
    <dgm:cxn modelId="{1D23C542-8463-4E76-A211-8C47CB1C44D2}" type="presParOf" srcId="{12F18C0B-C48F-4C6E-8E5E-5A9AE875C395}" destId="{7E5F48F4-48D7-4D13-99E1-2AABFE1829A2}" srcOrd="0" destOrd="0" presId="urn:microsoft.com/office/officeart/2005/8/layout/hierarchy1"/>
    <dgm:cxn modelId="{5276DAFE-D5E3-4791-A760-4F55770DB815}" type="presParOf" srcId="{7E5F48F4-48D7-4D13-99E1-2AABFE1829A2}" destId="{ABCFB790-878D-418E-AADC-3677E7C2B0A2}" srcOrd="0" destOrd="0" presId="urn:microsoft.com/office/officeart/2005/8/layout/hierarchy1"/>
    <dgm:cxn modelId="{F2E59531-EFEE-4F30-978D-4D3CBDCD0CE6}" type="presParOf" srcId="{7E5F48F4-48D7-4D13-99E1-2AABFE1829A2}" destId="{47B6447A-1F48-499A-8AE3-7FFAC530FDFA}" srcOrd="1" destOrd="0" presId="urn:microsoft.com/office/officeart/2005/8/layout/hierarchy1"/>
    <dgm:cxn modelId="{94DE880E-A82E-496E-9EA0-F17C171B371E}" type="presParOf" srcId="{12F18C0B-C48F-4C6E-8E5E-5A9AE875C395}" destId="{F4A45908-AEB7-4CB4-9886-A1AEC0391099}" srcOrd="1" destOrd="0" presId="urn:microsoft.com/office/officeart/2005/8/layout/hierarchy1"/>
    <dgm:cxn modelId="{3D92BF54-DFDF-4FC1-BCE7-14899F902D86}" type="presParOf" srcId="{9F5343E8-4FC1-4CCD-B387-35D0802CA946}" destId="{E48F465A-F103-4F41-90AB-61FB95326AE8}" srcOrd="1" destOrd="0" presId="urn:microsoft.com/office/officeart/2005/8/layout/hierarchy1"/>
    <dgm:cxn modelId="{5888B921-25BD-4DE3-AF07-407ACD1715CB}" type="presParOf" srcId="{E48F465A-F103-4F41-90AB-61FB95326AE8}" destId="{9738F736-A51B-407B-B18C-73D64D165C4E}" srcOrd="0" destOrd="0" presId="urn:microsoft.com/office/officeart/2005/8/layout/hierarchy1"/>
    <dgm:cxn modelId="{08F419EB-BD74-462D-99B7-78CF347E0ADA}" type="presParOf" srcId="{9738F736-A51B-407B-B18C-73D64D165C4E}" destId="{F0917D4A-5EBD-47F3-AFBA-7C14AB48AF21}" srcOrd="0" destOrd="0" presId="urn:microsoft.com/office/officeart/2005/8/layout/hierarchy1"/>
    <dgm:cxn modelId="{0132FE18-B437-4894-B7C5-D1FA61D7202C}" type="presParOf" srcId="{9738F736-A51B-407B-B18C-73D64D165C4E}" destId="{04757FA3-194C-40A2-8A2E-67E6B74A3238}" srcOrd="1" destOrd="0" presId="urn:microsoft.com/office/officeart/2005/8/layout/hierarchy1"/>
    <dgm:cxn modelId="{4A23B94D-E311-4D54-B66C-7DA86EA73CA0}" type="presParOf" srcId="{E48F465A-F103-4F41-90AB-61FB95326AE8}" destId="{8E200829-679D-49A4-892F-1E04AA3D867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23316-49FA-452E-A783-838B1F8575D9}">
      <dsp:nvSpPr>
        <dsp:cNvPr id="0" name=""/>
        <dsp:cNvSpPr/>
      </dsp:nvSpPr>
      <dsp:spPr>
        <a:xfrm>
          <a:off x="0" y="864045"/>
          <a:ext cx="1818990" cy="218278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676" tIns="0" rIns="179676" bIns="330200" numCol="1" spcCol="1270" anchor="t" anchorCtr="0">
          <a:noAutofit/>
        </a:bodyPr>
        <a:lstStyle/>
        <a:p>
          <a:pPr marL="0" lvl="0" indent="0" algn="l" defTabSz="488950">
            <a:lnSpc>
              <a:spcPct val="90000"/>
            </a:lnSpc>
            <a:spcBef>
              <a:spcPct val="0"/>
            </a:spcBef>
            <a:spcAft>
              <a:spcPct val="35000"/>
            </a:spcAft>
            <a:buNone/>
          </a:pPr>
          <a:r>
            <a:rPr lang="en-US" sz="1100" kern="1200"/>
            <a:t>Obtain License </a:t>
          </a:r>
        </a:p>
      </dsp:txBody>
      <dsp:txXfrm>
        <a:off x="0" y="1737160"/>
        <a:ext cx="1818990" cy="1309673"/>
      </dsp:txXfrm>
    </dsp:sp>
    <dsp:sp modelId="{B0859802-51DD-4638-9625-4BF5441232F5}">
      <dsp:nvSpPr>
        <dsp:cNvPr id="0" name=""/>
        <dsp:cNvSpPr/>
      </dsp:nvSpPr>
      <dsp:spPr>
        <a:xfrm>
          <a:off x="0" y="864045"/>
          <a:ext cx="1818990" cy="873115"/>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676" tIns="165100" rIns="179676" bIns="165100" numCol="1" spcCol="1270" anchor="ctr" anchorCtr="0">
          <a:noAutofit/>
        </a:bodyPr>
        <a:lstStyle/>
        <a:p>
          <a:pPr marL="0" lvl="0" indent="0" algn="l" defTabSz="1689100">
            <a:lnSpc>
              <a:spcPct val="90000"/>
            </a:lnSpc>
            <a:spcBef>
              <a:spcPct val="0"/>
            </a:spcBef>
            <a:spcAft>
              <a:spcPct val="35000"/>
            </a:spcAft>
            <a:buNone/>
          </a:pPr>
          <a:r>
            <a:rPr lang="en-US" sz="3800" kern="1200"/>
            <a:t>01</a:t>
          </a:r>
        </a:p>
      </dsp:txBody>
      <dsp:txXfrm>
        <a:off x="0" y="864045"/>
        <a:ext cx="1818990" cy="873115"/>
      </dsp:txXfrm>
    </dsp:sp>
    <dsp:sp modelId="{9AAA47E6-3975-4E44-BC65-C9EB18C5C430}">
      <dsp:nvSpPr>
        <dsp:cNvPr id="0" name=""/>
        <dsp:cNvSpPr/>
      </dsp:nvSpPr>
      <dsp:spPr>
        <a:xfrm>
          <a:off x="1964509" y="864045"/>
          <a:ext cx="1818990" cy="2182788"/>
        </a:xfrm>
        <a:prstGeom prst="rect">
          <a:avLst/>
        </a:prstGeom>
        <a:gradFill rotWithShape="0">
          <a:gsLst>
            <a:gs pos="0">
              <a:schemeClr val="accent2">
                <a:hueOff val="177917"/>
                <a:satOff val="-3977"/>
                <a:lumOff val="-3765"/>
                <a:alphaOff val="0"/>
                <a:tint val="96000"/>
                <a:lumMod val="104000"/>
              </a:schemeClr>
            </a:gs>
            <a:gs pos="100000">
              <a:schemeClr val="accent2">
                <a:hueOff val="177917"/>
                <a:satOff val="-3977"/>
                <a:lumOff val="-3765"/>
                <a:alphaOff val="0"/>
                <a:shade val="98000"/>
                <a:lumMod val="94000"/>
              </a:schemeClr>
            </a:gs>
          </a:gsLst>
          <a:lin ang="5400000" scaled="0"/>
        </a:gradFill>
        <a:ln w="9525" cap="rnd" cmpd="sng" algn="ctr">
          <a:solidFill>
            <a:schemeClr val="accent2">
              <a:hueOff val="177917"/>
              <a:satOff val="-3977"/>
              <a:lumOff val="-376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676" tIns="0" rIns="179676" bIns="330200" numCol="1" spcCol="1270" anchor="t" anchorCtr="0">
          <a:noAutofit/>
        </a:bodyPr>
        <a:lstStyle/>
        <a:p>
          <a:pPr marL="0" lvl="0" indent="0" algn="l" defTabSz="488950">
            <a:lnSpc>
              <a:spcPct val="90000"/>
            </a:lnSpc>
            <a:spcBef>
              <a:spcPct val="0"/>
            </a:spcBef>
            <a:spcAft>
              <a:spcPct val="35000"/>
            </a:spcAft>
            <a:buNone/>
          </a:pPr>
          <a:r>
            <a:rPr lang="en-US" sz="1100" kern="1200"/>
            <a:t>Maintain License off year of Renewal due</a:t>
          </a:r>
        </a:p>
      </dsp:txBody>
      <dsp:txXfrm>
        <a:off x="1964509" y="1737160"/>
        <a:ext cx="1818990" cy="1309673"/>
      </dsp:txXfrm>
    </dsp:sp>
    <dsp:sp modelId="{4652031A-AB24-41C6-8C1F-8354CB910D2A}">
      <dsp:nvSpPr>
        <dsp:cNvPr id="0" name=""/>
        <dsp:cNvSpPr/>
      </dsp:nvSpPr>
      <dsp:spPr>
        <a:xfrm>
          <a:off x="1964509" y="864045"/>
          <a:ext cx="1818990" cy="873115"/>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676" tIns="165100" rIns="179676" bIns="165100" numCol="1" spcCol="1270" anchor="ctr" anchorCtr="0">
          <a:noAutofit/>
        </a:bodyPr>
        <a:lstStyle/>
        <a:p>
          <a:pPr marL="0" lvl="0" indent="0" algn="l" defTabSz="1689100">
            <a:lnSpc>
              <a:spcPct val="90000"/>
            </a:lnSpc>
            <a:spcBef>
              <a:spcPct val="0"/>
            </a:spcBef>
            <a:spcAft>
              <a:spcPct val="35000"/>
            </a:spcAft>
            <a:buNone/>
          </a:pPr>
          <a:r>
            <a:rPr lang="en-US" sz="3800" kern="1200"/>
            <a:t>02</a:t>
          </a:r>
        </a:p>
      </dsp:txBody>
      <dsp:txXfrm>
        <a:off x="1964509" y="864045"/>
        <a:ext cx="1818990" cy="873115"/>
      </dsp:txXfrm>
    </dsp:sp>
    <dsp:sp modelId="{C0781782-AEF1-42C4-BD1C-8ADF31E675A0}">
      <dsp:nvSpPr>
        <dsp:cNvPr id="0" name=""/>
        <dsp:cNvSpPr/>
      </dsp:nvSpPr>
      <dsp:spPr>
        <a:xfrm>
          <a:off x="3929019" y="864045"/>
          <a:ext cx="1818990" cy="2182788"/>
        </a:xfrm>
        <a:prstGeom prst="rect">
          <a:avLst/>
        </a:prstGeom>
        <a:gradFill rotWithShape="0">
          <a:gsLst>
            <a:gs pos="0">
              <a:schemeClr val="accent2">
                <a:hueOff val="355834"/>
                <a:satOff val="-7953"/>
                <a:lumOff val="-7529"/>
                <a:alphaOff val="0"/>
                <a:tint val="96000"/>
                <a:lumMod val="104000"/>
              </a:schemeClr>
            </a:gs>
            <a:gs pos="100000">
              <a:schemeClr val="accent2">
                <a:hueOff val="355834"/>
                <a:satOff val="-7953"/>
                <a:lumOff val="-7529"/>
                <a:alphaOff val="0"/>
                <a:shade val="98000"/>
                <a:lumMod val="94000"/>
              </a:schemeClr>
            </a:gs>
          </a:gsLst>
          <a:lin ang="5400000" scaled="0"/>
        </a:gradFill>
        <a:ln w="9525" cap="rnd" cmpd="sng" algn="ctr">
          <a:solidFill>
            <a:schemeClr val="accent2">
              <a:hueOff val="355834"/>
              <a:satOff val="-7953"/>
              <a:lumOff val="-7529"/>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676" tIns="0" rIns="179676" bIns="330200" numCol="1" spcCol="1270" anchor="t" anchorCtr="0">
          <a:noAutofit/>
        </a:bodyPr>
        <a:lstStyle/>
        <a:p>
          <a:pPr marL="0" lvl="0" indent="0" algn="l" defTabSz="488950">
            <a:lnSpc>
              <a:spcPct val="90000"/>
            </a:lnSpc>
            <a:spcBef>
              <a:spcPct val="0"/>
            </a:spcBef>
            <a:spcAft>
              <a:spcPct val="35000"/>
            </a:spcAft>
            <a:buNone/>
          </a:pPr>
          <a:r>
            <a:rPr lang="en-US" sz="1100" kern="1200"/>
            <a:t>Renew every two years with continuing education to remain up to date with healthcare and RT</a:t>
          </a:r>
        </a:p>
      </dsp:txBody>
      <dsp:txXfrm>
        <a:off x="3929019" y="1737160"/>
        <a:ext cx="1818990" cy="1309673"/>
      </dsp:txXfrm>
    </dsp:sp>
    <dsp:sp modelId="{655F8909-4FAA-46AC-B12A-FD9C9F115645}">
      <dsp:nvSpPr>
        <dsp:cNvPr id="0" name=""/>
        <dsp:cNvSpPr/>
      </dsp:nvSpPr>
      <dsp:spPr>
        <a:xfrm>
          <a:off x="3929019" y="864045"/>
          <a:ext cx="1818990" cy="873115"/>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676" tIns="165100" rIns="179676" bIns="165100" numCol="1" spcCol="1270" anchor="ctr" anchorCtr="0">
          <a:noAutofit/>
        </a:bodyPr>
        <a:lstStyle/>
        <a:p>
          <a:pPr marL="0" lvl="0" indent="0" algn="l" defTabSz="1689100">
            <a:lnSpc>
              <a:spcPct val="90000"/>
            </a:lnSpc>
            <a:spcBef>
              <a:spcPct val="0"/>
            </a:spcBef>
            <a:spcAft>
              <a:spcPct val="35000"/>
            </a:spcAft>
            <a:buNone/>
          </a:pPr>
          <a:r>
            <a:rPr lang="en-US" sz="3800" kern="1200"/>
            <a:t>03</a:t>
          </a:r>
        </a:p>
      </dsp:txBody>
      <dsp:txXfrm>
        <a:off x="3929019" y="864045"/>
        <a:ext cx="1818990" cy="873115"/>
      </dsp:txXfrm>
    </dsp:sp>
    <dsp:sp modelId="{003C69AA-3F75-4A0E-B516-B44D06C5A668}">
      <dsp:nvSpPr>
        <dsp:cNvPr id="0" name=""/>
        <dsp:cNvSpPr/>
      </dsp:nvSpPr>
      <dsp:spPr>
        <a:xfrm>
          <a:off x="5918576" y="904994"/>
          <a:ext cx="1818990" cy="2182788"/>
        </a:xfrm>
        <a:prstGeom prst="rect">
          <a:avLst/>
        </a:prstGeom>
        <a:gradFill rotWithShape="0">
          <a:gsLst>
            <a:gs pos="0">
              <a:schemeClr val="accent2">
                <a:hueOff val="533752"/>
                <a:satOff val="-11930"/>
                <a:lumOff val="-11294"/>
                <a:alphaOff val="0"/>
                <a:tint val="96000"/>
                <a:lumMod val="104000"/>
              </a:schemeClr>
            </a:gs>
            <a:gs pos="100000">
              <a:schemeClr val="accent2">
                <a:hueOff val="533752"/>
                <a:satOff val="-11930"/>
                <a:lumOff val="-11294"/>
                <a:alphaOff val="0"/>
                <a:shade val="98000"/>
                <a:lumMod val="94000"/>
              </a:schemeClr>
            </a:gs>
          </a:gsLst>
          <a:lin ang="5400000" scaled="0"/>
        </a:gradFill>
        <a:ln w="9525" cap="rnd" cmpd="sng" algn="ctr">
          <a:solidFill>
            <a:schemeClr val="accent2">
              <a:hueOff val="533752"/>
              <a:satOff val="-11930"/>
              <a:lumOff val="-1129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676" tIns="0" rIns="179676" bIns="330200" numCol="1" spcCol="1270" anchor="t" anchorCtr="0">
          <a:noAutofit/>
        </a:bodyPr>
        <a:lstStyle/>
        <a:p>
          <a:pPr marL="0" lvl="0" indent="0" algn="l" defTabSz="488950">
            <a:lnSpc>
              <a:spcPct val="90000"/>
            </a:lnSpc>
            <a:spcBef>
              <a:spcPct val="0"/>
            </a:spcBef>
            <a:spcAft>
              <a:spcPct val="35000"/>
            </a:spcAft>
            <a:buNone/>
          </a:pPr>
          <a:r>
            <a:rPr lang="en-US" sz="1100" kern="1200"/>
            <a:t>Attend Compliance and Ethics Training during first year of license</a:t>
          </a:r>
        </a:p>
      </dsp:txBody>
      <dsp:txXfrm>
        <a:off x="5918576" y="1778109"/>
        <a:ext cx="1818990" cy="1309673"/>
      </dsp:txXfrm>
    </dsp:sp>
    <dsp:sp modelId="{16A23869-1757-4CBC-92A7-602AC3B07435}">
      <dsp:nvSpPr>
        <dsp:cNvPr id="0" name=""/>
        <dsp:cNvSpPr/>
      </dsp:nvSpPr>
      <dsp:spPr>
        <a:xfrm>
          <a:off x="5893529" y="864045"/>
          <a:ext cx="1818990" cy="873115"/>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676" tIns="165100" rIns="179676" bIns="165100" numCol="1" spcCol="1270" anchor="ctr" anchorCtr="0">
          <a:noAutofit/>
        </a:bodyPr>
        <a:lstStyle/>
        <a:p>
          <a:pPr marL="0" lvl="0" indent="0" algn="l" defTabSz="1689100">
            <a:lnSpc>
              <a:spcPct val="90000"/>
            </a:lnSpc>
            <a:spcBef>
              <a:spcPct val="0"/>
            </a:spcBef>
            <a:spcAft>
              <a:spcPct val="35000"/>
            </a:spcAft>
            <a:buNone/>
          </a:pPr>
          <a:r>
            <a:rPr lang="en-US" sz="3800" kern="1200"/>
            <a:t>04</a:t>
          </a:r>
        </a:p>
      </dsp:txBody>
      <dsp:txXfrm>
        <a:off x="5893529" y="864045"/>
        <a:ext cx="1818990" cy="873115"/>
      </dsp:txXfrm>
    </dsp:sp>
    <dsp:sp modelId="{AF13B258-717B-4DE4-88CB-E47233E80138}">
      <dsp:nvSpPr>
        <dsp:cNvPr id="0" name=""/>
        <dsp:cNvSpPr/>
      </dsp:nvSpPr>
      <dsp:spPr>
        <a:xfrm>
          <a:off x="7858038" y="864045"/>
          <a:ext cx="1818990" cy="2182788"/>
        </a:xfrm>
        <a:prstGeom prst="rect">
          <a:avLst/>
        </a:prstGeom>
        <a:gradFill rotWithShape="0">
          <a:gsLst>
            <a:gs pos="0">
              <a:schemeClr val="accent2">
                <a:hueOff val="711669"/>
                <a:satOff val="-15906"/>
                <a:lumOff val="-15058"/>
                <a:alphaOff val="0"/>
                <a:tint val="96000"/>
                <a:lumMod val="104000"/>
              </a:schemeClr>
            </a:gs>
            <a:gs pos="100000">
              <a:schemeClr val="accent2">
                <a:hueOff val="711669"/>
                <a:satOff val="-15906"/>
                <a:lumOff val="-15058"/>
                <a:alphaOff val="0"/>
                <a:shade val="98000"/>
                <a:lumMod val="94000"/>
              </a:schemeClr>
            </a:gs>
          </a:gsLst>
          <a:lin ang="5400000" scaled="0"/>
        </a:gradFill>
        <a:ln w="9525" cap="rnd" cmpd="sng" algn="ctr">
          <a:solidFill>
            <a:schemeClr val="accent2">
              <a:hueOff val="711669"/>
              <a:satOff val="-15906"/>
              <a:lumOff val="-1505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676" tIns="0" rIns="179676" bIns="330200" numCol="1" spcCol="1270" anchor="t" anchorCtr="0">
          <a:noAutofit/>
        </a:bodyPr>
        <a:lstStyle/>
        <a:p>
          <a:pPr marL="0" lvl="0" indent="0" algn="l" defTabSz="488950">
            <a:lnSpc>
              <a:spcPct val="90000"/>
            </a:lnSpc>
            <a:spcBef>
              <a:spcPct val="0"/>
            </a:spcBef>
            <a:spcAft>
              <a:spcPct val="35000"/>
            </a:spcAft>
            <a:buNone/>
          </a:pPr>
          <a:r>
            <a:rPr lang="en-US" sz="1100" kern="1200"/>
            <a:t>Comply with ATRA Code of Ethics</a:t>
          </a:r>
        </a:p>
      </dsp:txBody>
      <dsp:txXfrm>
        <a:off x="7858038" y="1737160"/>
        <a:ext cx="1818990" cy="1309673"/>
      </dsp:txXfrm>
    </dsp:sp>
    <dsp:sp modelId="{413E95B5-F602-4B97-B10A-58D0490D3915}">
      <dsp:nvSpPr>
        <dsp:cNvPr id="0" name=""/>
        <dsp:cNvSpPr/>
      </dsp:nvSpPr>
      <dsp:spPr>
        <a:xfrm>
          <a:off x="7858038" y="864045"/>
          <a:ext cx="1818990" cy="873115"/>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676" tIns="165100" rIns="179676" bIns="165100" numCol="1" spcCol="1270" anchor="ctr" anchorCtr="0">
          <a:noAutofit/>
        </a:bodyPr>
        <a:lstStyle/>
        <a:p>
          <a:pPr marL="0" lvl="0" indent="0" algn="l" defTabSz="1689100">
            <a:lnSpc>
              <a:spcPct val="90000"/>
            </a:lnSpc>
            <a:spcBef>
              <a:spcPct val="0"/>
            </a:spcBef>
            <a:spcAft>
              <a:spcPct val="35000"/>
            </a:spcAft>
            <a:buNone/>
          </a:pPr>
          <a:r>
            <a:rPr lang="en-US" sz="3800" kern="1200"/>
            <a:t>05</a:t>
          </a:r>
        </a:p>
      </dsp:txBody>
      <dsp:txXfrm>
        <a:off x="7858038" y="864045"/>
        <a:ext cx="1818990" cy="873115"/>
      </dsp:txXfrm>
    </dsp:sp>
    <dsp:sp modelId="{309BC8FC-1E55-4C47-A77D-5A4D684FF81E}">
      <dsp:nvSpPr>
        <dsp:cNvPr id="0" name=""/>
        <dsp:cNvSpPr/>
      </dsp:nvSpPr>
      <dsp:spPr>
        <a:xfrm>
          <a:off x="9822548" y="864045"/>
          <a:ext cx="1818990" cy="2182788"/>
        </a:xfrm>
        <a:prstGeom prst="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w="9525" cap="rnd" cmpd="sng" algn="ctr">
          <a:solidFill>
            <a:schemeClr val="accent2">
              <a:hueOff val="889586"/>
              <a:satOff val="-19883"/>
              <a:lumOff val="-18823"/>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9676" tIns="0" rIns="179676" bIns="330200" numCol="1" spcCol="1270" anchor="t" anchorCtr="0">
          <a:noAutofit/>
        </a:bodyPr>
        <a:lstStyle/>
        <a:p>
          <a:pPr marL="0" lvl="0" indent="0" algn="l" defTabSz="488950">
            <a:lnSpc>
              <a:spcPct val="90000"/>
            </a:lnSpc>
            <a:spcBef>
              <a:spcPct val="0"/>
            </a:spcBef>
            <a:spcAft>
              <a:spcPct val="35000"/>
            </a:spcAft>
            <a:buNone/>
          </a:pPr>
          <a:r>
            <a:rPr lang="en-US" sz="1100" kern="1200"/>
            <a:t>Comply With Standards of Practice</a:t>
          </a:r>
        </a:p>
      </dsp:txBody>
      <dsp:txXfrm>
        <a:off x="9822548" y="1737160"/>
        <a:ext cx="1818990" cy="1309673"/>
      </dsp:txXfrm>
    </dsp:sp>
    <dsp:sp modelId="{8339AA4F-5E2C-4EBB-A47A-6A4AAE97457C}">
      <dsp:nvSpPr>
        <dsp:cNvPr id="0" name=""/>
        <dsp:cNvSpPr/>
      </dsp:nvSpPr>
      <dsp:spPr>
        <a:xfrm>
          <a:off x="9822548" y="864045"/>
          <a:ext cx="1818990" cy="873115"/>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179676" tIns="165100" rIns="179676" bIns="165100" numCol="1" spcCol="1270" anchor="ctr" anchorCtr="0">
          <a:noAutofit/>
        </a:bodyPr>
        <a:lstStyle/>
        <a:p>
          <a:pPr marL="0" lvl="0" indent="0" algn="l" defTabSz="1689100">
            <a:lnSpc>
              <a:spcPct val="90000"/>
            </a:lnSpc>
            <a:spcBef>
              <a:spcPct val="0"/>
            </a:spcBef>
            <a:spcAft>
              <a:spcPct val="35000"/>
            </a:spcAft>
            <a:buNone/>
          </a:pPr>
          <a:r>
            <a:rPr lang="en-US" sz="3800" kern="1200"/>
            <a:t>06</a:t>
          </a:r>
        </a:p>
      </dsp:txBody>
      <dsp:txXfrm>
        <a:off x="9822548" y="864045"/>
        <a:ext cx="1818990" cy="873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FB790-878D-418E-AADC-3677E7C2B0A2}">
      <dsp:nvSpPr>
        <dsp:cNvPr id="0" name=""/>
        <dsp:cNvSpPr/>
      </dsp:nvSpPr>
      <dsp:spPr>
        <a:xfrm>
          <a:off x="469679"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47B6447A-1F48-499A-8AE3-7FFAC530FDFA}">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Licenses are posted online within 48 hours of Board Review</a:t>
          </a:r>
        </a:p>
      </dsp:txBody>
      <dsp:txXfrm>
        <a:off x="988134" y="497231"/>
        <a:ext cx="3848361" cy="2389442"/>
      </dsp:txXfrm>
    </dsp:sp>
    <dsp:sp modelId="{F0917D4A-5EBD-47F3-AFBA-7C14AB48AF21}">
      <dsp:nvSpPr>
        <dsp:cNvPr id="0" name=""/>
        <dsp:cNvSpPr/>
      </dsp:nvSpPr>
      <dsp:spPr>
        <a:xfrm>
          <a:off x="5354950"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4757FA3-194C-40A2-8A2E-67E6B74A3238}">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Licenses are mailed within 1 week</a:t>
          </a:r>
        </a:p>
      </dsp:txBody>
      <dsp:txXfrm>
        <a:off x="5873405" y="497231"/>
        <a:ext cx="3848361" cy="238944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cky@ncbrtl.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becky@ncbrtl.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NCBRTL</a:t>
            </a:r>
          </a:p>
        </p:txBody>
      </p:sp>
      <p:sp>
        <p:nvSpPr>
          <p:cNvPr id="5" name="Subtitle 4">
            <a:extLst>
              <a:ext uri="{FF2B5EF4-FFF2-40B4-BE49-F238E27FC236}">
                <a16:creationId xmlns:a16="http://schemas.microsoft.com/office/drawing/2014/main" id="{AD647206-0EC1-4B82-B51C-414A2244A501}"/>
              </a:ext>
            </a:extLst>
          </p:cNvPr>
          <p:cNvSpPr>
            <a:spLocks noGrp="1"/>
          </p:cNvSpPr>
          <p:nvPr>
            <p:ph type="subTitle" idx="1"/>
          </p:nvPr>
        </p:nvSpPr>
        <p:spPr/>
        <p:txBody>
          <a:bodyPr/>
          <a:lstStyle/>
          <a:p>
            <a:r>
              <a:rPr lang="en-US" dirty="0"/>
              <a:t>Becky Garrett, MS, LRT, CTRS, FDRT </a:t>
            </a:r>
          </a:p>
          <a:p>
            <a:r>
              <a:rPr lang="en-US" dirty="0"/>
              <a:t> NCBRTL Executive Director</a:t>
            </a:r>
          </a:p>
        </p:txBody>
      </p:sp>
    </p:spTree>
    <p:extLst>
      <p:ext uri="{BB962C8B-B14F-4D97-AF65-F5344CB8AC3E}">
        <p14:creationId xmlns:p14="http://schemas.microsoft.com/office/powerpoint/2010/main" val="335109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CD9D-E0D5-4EA0-8ACB-9659F7B3F9F8}"/>
              </a:ext>
            </a:extLst>
          </p:cNvPr>
          <p:cNvSpPr>
            <a:spLocks noGrp="1"/>
          </p:cNvSpPr>
          <p:nvPr>
            <p:ph type="title"/>
          </p:nvPr>
        </p:nvSpPr>
        <p:spPr/>
        <p:txBody>
          <a:bodyPr/>
          <a:lstStyle/>
          <a:p>
            <a:r>
              <a:rPr lang="en-US" dirty="0"/>
              <a:t>Monitoring Practice</a:t>
            </a:r>
          </a:p>
        </p:txBody>
      </p:sp>
      <p:sp>
        <p:nvSpPr>
          <p:cNvPr id="3" name="Content Placeholder 2">
            <a:extLst>
              <a:ext uri="{FF2B5EF4-FFF2-40B4-BE49-F238E27FC236}">
                <a16:creationId xmlns:a16="http://schemas.microsoft.com/office/drawing/2014/main" id="{F8F4CC06-B345-4416-A231-6E7808461A19}"/>
              </a:ext>
            </a:extLst>
          </p:cNvPr>
          <p:cNvSpPr>
            <a:spLocks noGrp="1"/>
          </p:cNvSpPr>
          <p:nvPr>
            <p:ph idx="1"/>
          </p:nvPr>
        </p:nvSpPr>
        <p:spPr/>
        <p:txBody>
          <a:bodyPr>
            <a:normAutofit/>
          </a:bodyPr>
          <a:lstStyle/>
          <a:p>
            <a:r>
              <a:rPr lang="en-US" sz="2400" dirty="0"/>
              <a:t>If you have any Disciplinary Actions taken, you must notify the Board withing 72 hours</a:t>
            </a:r>
          </a:p>
          <a:p>
            <a:r>
              <a:rPr lang="en-US" sz="2400" dirty="0"/>
              <a:t>If you want to file a complaint on another LRT, complete Incident/ Complaint Form online</a:t>
            </a:r>
          </a:p>
        </p:txBody>
      </p:sp>
    </p:spTree>
    <p:extLst>
      <p:ext uri="{BB962C8B-B14F-4D97-AF65-F5344CB8AC3E}">
        <p14:creationId xmlns:p14="http://schemas.microsoft.com/office/powerpoint/2010/main" val="105060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a:t>
            </a:r>
          </a:p>
        </p:txBody>
      </p:sp>
      <p:sp>
        <p:nvSpPr>
          <p:cNvPr id="3" name="Content Placeholder 2"/>
          <p:cNvSpPr>
            <a:spLocks noGrp="1"/>
          </p:cNvSpPr>
          <p:nvPr>
            <p:ph idx="1"/>
          </p:nvPr>
        </p:nvSpPr>
        <p:spPr/>
        <p:txBody>
          <a:bodyPr>
            <a:normAutofit/>
          </a:bodyPr>
          <a:lstStyle/>
          <a:p>
            <a:r>
              <a:rPr lang="en-US" sz="2400" dirty="0"/>
              <a:t>IF you take position before license is issued</a:t>
            </a:r>
          </a:p>
          <a:p>
            <a:pPr lvl="1"/>
            <a:r>
              <a:rPr lang="en-US" sz="2400" b="1" dirty="0"/>
              <a:t>DO NOT PRACTICE RT!!! </a:t>
            </a:r>
          </a:p>
          <a:p>
            <a:pPr lvl="1"/>
            <a:r>
              <a:rPr lang="en-US" sz="2400" b="1" dirty="0"/>
              <a:t>No matter what your job title is.</a:t>
            </a:r>
          </a:p>
          <a:p>
            <a:pPr lvl="2"/>
            <a:r>
              <a:rPr lang="en-US" sz="2200" b="1" dirty="0"/>
              <a:t>Do not do </a:t>
            </a:r>
            <a:r>
              <a:rPr lang="en-US" sz="2200" b="1" u="sng" dirty="0"/>
              <a:t>ANY</a:t>
            </a:r>
            <a:r>
              <a:rPr lang="en-US" sz="2200" b="1" dirty="0"/>
              <a:t> Part of the APIE Process</a:t>
            </a:r>
          </a:p>
          <a:p>
            <a:pPr lvl="2"/>
            <a:endParaRPr lang="en-US" sz="2200" b="1" dirty="0"/>
          </a:p>
          <a:p>
            <a:pPr lvl="2"/>
            <a:r>
              <a:rPr lang="en-US" sz="2200" b="1" dirty="0"/>
              <a:t>This will delay you getting your license, you will have to report job duties on Employment Form</a:t>
            </a:r>
          </a:p>
        </p:txBody>
      </p:sp>
    </p:spTree>
    <p:extLst>
      <p:ext uri="{BB962C8B-B14F-4D97-AF65-F5344CB8AC3E}">
        <p14:creationId xmlns:p14="http://schemas.microsoft.com/office/powerpoint/2010/main" val="290705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“CTRS”</a:t>
            </a:r>
          </a:p>
        </p:txBody>
      </p:sp>
      <p:sp>
        <p:nvSpPr>
          <p:cNvPr id="3" name="Content Placeholder 2"/>
          <p:cNvSpPr>
            <a:spLocks noGrp="1"/>
          </p:cNvSpPr>
          <p:nvPr>
            <p:ph idx="1"/>
          </p:nvPr>
        </p:nvSpPr>
        <p:spPr/>
        <p:txBody>
          <a:bodyPr>
            <a:normAutofit/>
          </a:bodyPr>
          <a:lstStyle/>
          <a:p>
            <a:r>
              <a:rPr lang="en-US" sz="2400" dirty="0"/>
              <a:t>NC Department of Justice views use of “CTRS”  is implying you are credentialed to Practice RT in NC  and you are not…YET</a:t>
            </a:r>
          </a:p>
          <a:p>
            <a:r>
              <a:rPr lang="en-US" sz="2400" dirty="0"/>
              <a:t>So DO NOT use “CTRS” before your license is issued!!!!</a:t>
            </a:r>
          </a:p>
          <a:p>
            <a:r>
              <a:rPr lang="en-US" sz="2400" dirty="0"/>
              <a:t>Do not use in your Email signature</a:t>
            </a:r>
          </a:p>
          <a:p>
            <a:r>
              <a:rPr lang="en-US" sz="2400" dirty="0"/>
              <a:t>Do not use on job applications, resume</a:t>
            </a:r>
          </a:p>
          <a:p>
            <a:r>
              <a:rPr lang="en-US" sz="2400" dirty="0"/>
              <a:t>DO NOT PRACTICE/WORK before LICENSE IS ISSUED</a:t>
            </a:r>
          </a:p>
        </p:txBody>
      </p:sp>
    </p:spTree>
    <p:extLst>
      <p:ext uri="{BB962C8B-B14F-4D97-AF65-F5344CB8AC3E}">
        <p14:creationId xmlns:p14="http://schemas.microsoft.com/office/powerpoint/2010/main" val="52602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843391" y="624110"/>
            <a:ext cx="9383408" cy="1280890"/>
          </a:xfrm>
        </p:spPr>
        <p:txBody>
          <a:bodyPr>
            <a:normAutofit/>
          </a:bodyPr>
          <a:lstStyle/>
          <a:p>
            <a:r>
              <a:rPr lang="en-US">
                <a:solidFill>
                  <a:schemeClr val="bg1"/>
                </a:solidFill>
              </a:rPr>
              <a:t>Compliance</a:t>
            </a:r>
          </a:p>
        </p:txBody>
      </p:sp>
      <p:sp>
        <p:nvSpPr>
          <p:cNvPr id="13"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2CEF8C17-4F2B-B939-39DB-AA0EF8B22639}"/>
              </a:ext>
            </a:extLst>
          </p:cNvPr>
          <p:cNvGraphicFramePr>
            <a:graphicFrameLocks noGrp="1"/>
          </p:cNvGraphicFramePr>
          <p:nvPr>
            <p:ph idx="1"/>
            <p:extLst>
              <p:ext uri="{D42A27DB-BD31-4B8C-83A1-F6EECF244321}">
                <p14:modId xmlns:p14="http://schemas.microsoft.com/office/powerpoint/2010/main" val="1074534408"/>
              </p:ext>
            </p:extLst>
          </p:nvPr>
        </p:nvGraphicFramePr>
        <p:xfrm>
          <a:off x="177421" y="2529110"/>
          <a:ext cx="11641539" cy="3910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17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applying</a:t>
            </a:r>
          </a:p>
        </p:txBody>
      </p:sp>
      <p:sp>
        <p:nvSpPr>
          <p:cNvPr id="3" name="Content Placeholder 2"/>
          <p:cNvSpPr>
            <a:spLocks noGrp="1"/>
          </p:cNvSpPr>
          <p:nvPr>
            <p:ph idx="1"/>
          </p:nvPr>
        </p:nvSpPr>
        <p:spPr/>
        <p:txBody>
          <a:bodyPr>
            <a:normAutofit/>
          </a:bodyPr>
          <a:lstStyle/>
          <a:p>
            <a:r>
              <a:rPr lang="en-US" sz="2400" dirty="0"/>
              <a:t>Read Chapter 90C and the Rules</a:t>
            </a:r>
          </a:p>
          <a:p>
            <a:r>
              <a:rPr lang="en-US" sz="2400" dirty="0"/>
              <a:t>Order Transcripts </a:t>
            </a:r>
          </a:p>
          <a:p>
            <a:r>
              <a:rPr lang="en-US" sz="2400" dirty="0"/>
              <a:t>Get NCBRTL Clinical Performance Appraisal and Summary Reference Form(CPASRF) Form signed at end of your Internship. Do not leave without this completed even if you are not applying for license now.</a:t>
            </a:r>
          </a:p>
          <a:p>
            <a:r>
              <a:rPr lang="en-US" sz="2400" dirty="0"/>
              <a:t>Don’t wait for exam or transcripts start early!!!!! Open application and add as you go.</a:t>
            </a:r>
          </a:p>
        </p:txBody>
      </p:sp>
    </p:spTree>
    <p:extLst>
      <p:ext uri="{BB962C8B-B14F-4D97-AF65-F5344CB8AC3E}">
        <p14:creationId xmlns:p14="http://schemas.microsoft.com/office/powerpoint/2010/main" val="262257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NCBRTL.ORG</a:t>
            </a:r>
          </a:p>
        </p:txBody>
      </p:sp>
      <p:sp>
        <p:nvSpPr>
          <p:cNvPr id="3" name="Content Placeholder 2"/>
          <p:cNvSpPr>
            <a:spLocks noGrp="1"/>
          </p:cNvSpPr>
          <p:nvPr>
            <p:ph idx="1"/>
          </p:nvPr>
        </p:nvSpPr>
        <p:spPr/>
        <p:txBody>
          <a:bodyPr>
            <a:noAutofit/>
          </a:bodyPr>
          <a:lstStyle/>
          <a:p>
            <a:r>
              <a:rPr lang="en-US" sz="2400" dirty="0"/>
              <a:t>Online applications</a:t>
            </a:r>
          </a:p>
          <a:p>
            <a:pPr lvl="1"/>
            <a:r>
              <a:rPr lang="en-US" sz="2400" dirty="0"/>
              <a:t>Read instructions first</a:t>
            </a:r>
          </a:p>
          <a:p>
            <a:pPr lvl="1"/>
            <a:r>
              <a:rPr lang="en-US" sz="2400" dirty="0"/>
              <a:t>If you have questions, email them all at one time </a:t>
            </a:r>
          </a:p>
          <a:p>
            <a:pPr lvl="1"/>
            <a:r>
              <a:rPr lang="en-US" sz="2400" dirty="0"/>
              <a:t>Start early</a:t>
            </a:r>
          </a:p>
          <a:p>
            <a:pPr marL="457200" lvl="1" indent="0">
              <a:buNone/>
            </a:pPr>
            <a:endParaRPr lang="en-US" sz="2400" dirty="0"/>
          </a:p>
          <a:p>
            <a:pPr marL="457200" lvl="1" indent="0">
              <a:buNone/>
            </a:pPr>
            <a:r>
              <a:rPr lang="en-US" sz="2400" dirty="0"/>
              <a:t>Hints:</a:t>
            </a:r>
          </a:p>
          <a:p>
            <a:pPr marL="457200" lvl="1" indent="0">
              <a:buNone/>
            </a:pPr>
            <a:r>
              <a:rPr lang="en-US" sz="2400" dirty="0"/>
              <a:t>Online applications are approved first</a:t>
            </a:r>
          </a:p>
          <a:p>
            <a:pPr marL="457200" lvl="1" indent="0">
              <a:buNone/>
            </a:pPr>
            <a:r>
              <a:rPr lang="en-US" sz="2400" dirty="0"/>
              <a:t>Online information will have to be completed at some point</a:t>
            </a:r>
          </a:p>
        </p:txBody>
      </p:sp>
    </p:spTree>
    <p:extLst>
      <p:ext uri="{BB962C8B-B14F-4D97-AF65-F5344CB8AC3E}">
        <p14:creationId xmlns:p14="http://schemas.microsoft.com/office/powerpoint/2010/main" val="414583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Application</a:t>
            </a:r>
          </a:p>
        </p:txBody>
      </p:sp>
      <p:pic>
        <p:nvPicPr>
          <p:cNvPr id="7" name="Content Placeholder 6">
            <a:extLst>
              <a:ext uri="{FF2B5EF4-FFF2-40B4-BE49-F238E27FC236}">
                <a16:creationId xmlns:a16="http://schemas.microsoft.com/office/drawing/2014/main" id="{D58370C3-6F0E-3686-AE7C-DADB04813E0E}"/>
              </a:ext>
            </a:extLst>
          </p:cNvPr>
          <p:cNvPicPr>
            <a:picLocks noGrp="1" noChangeAspect="1"/>
          </p:cNvPicPr>
          <p:nvPr>
            <p:ph idx="1"/>
          </p:nvPr>
        </p:nvPicPr>
        <p:blipFill>
          <a:blip r:embed="rId2"/>
          <a:stretch>
            <a:fillRect/>
          </a:stretch>
        </p:blipFill>
        <p:spPr>
          <a:xfrm>
            <a:off x="1822675" y="1346283"/>
            <a:ext cx="8911686" cy="4565567"/>
          </a:xfrm>
        </p:spPr>
      </p:pic>
    </p:spTree>
    <p:extLst>
      <p:ext uri="{BB962C8B-B14F-4D97-AF65-F5344CB8AC3E}">
        <p14:creationId xmlns:p14="http://schemas.microsoft.com/office/powerpoint/2010/main" val="277897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sp>
        <p:nvSpPr>
          <p:cNvPr id="3" name="Content Placeholder 2"/>
          <p:cNvSpPr>
            <a:spLocks noGrp="1"/>
          </p:cNvSpPr>
          <p:nvPr>
            <p:ph idx="1"/>
          </p:nvPr>
        </p:nvSpPr>
        <p:spPr>
          <a:xfrm>
            <a:off x="2589212" y="2133600"/>
            <a:ext cx="8915400" cy="4724400"/>
          </a:xfrm>
        </p:spPr>
        <p:txBody>
          <a:bodyPr>
            <a:noAutofit/>
          </a:bodyPr>
          <a:lstStyle/>
          <a:p>
            <a:r>
              <a:rPr lang="en-US" sz="2400" dirty="0"/>
              <a:t>Application are issued once completed application and documents are  uploaded </a:t>
            </a:r>
            <a:r>
              <a:rPr lang="en-US" sz="2400" b="1" dirty="0"/>
              <a:t>or </a:t>
            </a:r>
            <a:r>
              <a:rPr lang="en-US" sz="2400" dirty="0"/>
              <a:t>received by mail.</a:t>
            </a:r>
          </a:p>
          <a:p>
            <a:r>
              <a:rPr lang="en-US" sz="2400" dirty="0"/>
              <a:t>So plan ahead, apply early</a:t>
            </a:r>
          </a:p>
          <a:p>
            <a:r>
              <a:rPr lang="en-US" sz="2400" dirty="0"/>
              <a:t>Application may be submitted online, by hard copy or hybrid</a:t>
            </a:r>
          </a:p>
          <a:p>
            <a:r>
              <a:rPr lang="en-US" sz="2400" dirty="0"/>
              <a:t>Online application are processed faster </a:t>
            </a:r>
          </a:p>
        </p:txBody>
      </p:sp>
    </p:spTree>
    <p:extLst>
      <p:ext uri="{BB962C8B-B14F-4D97-AF65-F5344CB8AC3E}">
        <p14:creationId xmlns:p14="http://schemas.microsoft.com/office/powerpoint/2010/main" val="254754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dirty="0">
                <a:solidFill>
                  <a:srgbClr val="FF0000"/>
                </a:solidFill>
              </a:rPr>
              <a:t>Online PROCEDURE is faster, no deadlines</a:t>
            </a:r>
          </a:p>
        </p:txBody>
      </p:sp>
      <p:sp>
        <p:nvSpPr>
          <p:cNvPr id="3" name="Content Placeholder 2"/>
          <p:cNvSpPr>
            <a:spLocks noGrp="1"/>
          </p:cNvSpPr>
          <p:nvPr>
            <p:ph idx="1"/>
          </p:nvPr>
        </p:nvSpPr>
        <p:spPr/>
        <p:txBody>
          <a:bodyPr>
            <a:normAutofit/>
          </a:bodyPr>
          <a:lstStyle/>
          <a:p>
            <a:r>
              <a:rPr lang="en-US" sz="2400" dirty="0"/>
              <a:t> the staff reviews applications once complete with all documents received, posted on website within 48 hours</a:t>
            </a:r>
          </a:p>
          <a:p>
            <a:r>
              <a:rPr lang="en-US" sz="2400" dirty="0"/>
              <a:t>Applications with concerns are referred to the Board and may take longer</a:t>
            </a:r>
          </a:p>
        </p:txBody>
      </p:sp>
    </p:spTree>
    <p:extLst>
      <p:ext uri="{BB962C8B-B14F-4D97-AF65-F5344CB8AC3E}">
        <p14:creationId xmlns:p14="http://schemas.microsoft.com/office/powerpoint/2010/main" val="684078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E222-2813-4E15-AFB2-4987F06640FB}"/>
              </a:ext>
            </a:extLst>
          </p:cNvPr>
          <p:cNvSpPr>
            <a:spLocks noGrp="1"/>
          </p:cNvSpPr>
          <p:nvPr>
            <p:ph type="title"/>
          </p:nvPr>
        </p:nvSpPr>
        <p:spPr/>
        <p:txBody>
          <a:bodyPr/>
          <a:lstStyle/>
          <a:p>
            <a:r>
              <a:rPr lang="en-US" dirty="0"/>
              <a:t>Log In under “Applications”</a:t>
            </a:r>
          </a:p>
        </p:txBody>
      </p:sp>
      <p:sp>
        <p:nvSpPr>
          <p:cNvPr id="3" name="Content Placeholder 2">
            <a:extLst>
              <a:ext uri="{FF2B5EF4-FFF2-40B4-BE49-F238E27FC236}">
                <a16:creationId xmlns:a16="http://schemas.microsoft.com/office/drawing/2014/main" id="{EC700A91-B112-44A6-B87C-41283E711E12}"/>
              </a:ext>
            </a:extLst>
          </p:cNvPr>
          <p:cNvSpPr>
            <a:spLocks noGrp="1"/>
          </p:cNvSpPr>
          <p:nvPr>
            <p:ph idx="1"/>
          </p:nvPr>
        </p:nvSpPr>
        <p:spPr/>
        <p:txBody>
          <a:bodyPr>
            <a:normAutofit/>
          </a:bodyPr>
          <a:lstStyle/>
          <a:p>
            <a:r>
              <a:rPr lang="en-US" sz="2400" dirty="0"/>
              <a:t>Pay for application (please notify NCBRTL if a person other than you is paying)</a:t>
            </a:r>
          </a:p>
        </p:txBody>
      </p:sp>
    </p:spTree>
    <p:extLst>
      <p:ext uri="{BB962C8B-B14F-4D97-AF65-F5344CB8AC3E}">
        <p14:creationId xmlns:p14="http://schemas.microsoft.com/office/powerpoint/2010/main" val="342757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BB70-34C8-4DC5-9C68-4B2E6228E38C}"/>
              </a:ext>
            </a:extLst>
          </p:cNvPr>
          <p:cNvSpPr>
            <a:spLocks noGrp="1"/>
          </p:cNvSpPr>
          <p:nvPr>
            <p:ph type="title"/>
          </p:nvPr>
        </p:nvSpPr>
        <p:spPr/>
        <p:txBody>
          <a:bodyPr/>
          <a:lstStyle/>
          <a:p>
            <a:r>
              <a:rPr lang="en-US" dirty="0"/>
              <a:t>Prior to 2005</a:t>
            </a:r>
          </a:p>
        </p:txBody>
      </p:sp>
      <p:sp>
        <p:nvSpPr>
          <p:cNvPr id="3" name="Content Placeholder 2">
            <a:extLst>
              <a:ext uri="{FF2B5EF4-FFF2-40B4-BE49-F238E27FC236}">
                <a16:creationId xmlns:a16="http://schemas.microsoft.com/office/drawing/2014/main" id="{F7B8957F-BA2A-48D9-A2B6-F24BB28856A8}"/>
              </a:ext>
            </a:extLst>
          </p:cNvPr>
          <p:cNvSpPr>
            <a:spLocks noGrp="1"/>
          </p:cNvSpPr>
          <p:nvPr>
            <p:ph idx="1"/>
          </p:nvPr>
        </p:nvSpPr>
        <p:spPr/>
        <p:txBody>
          <a:bodyPr>
            <a:normAutofit/>
          </a:bodyPr>
          <a:lstStyle/>
          <a:p>
            <a:r>
              <a:rPr lang="en-US" sz="2400" dirty="0"/>
              <a:t>Started out as a Certification Board(NC-TRCB) 1987-2005 </a:t>
            </a:r>
          </a:p>
          <a:p>
            <a:pPr lvl="1"/>
            <a:r>
              <a:rPr lang="en-US" sz="2400" dirty="0"/>
              <a:t>Title Protection, could not use TRS or call yourself a Therapeutic Recreation Specialist without being certified</a:t>
            </a:r>
          </a:p>
        </p:txBody>
      </p:sp>
    </p:spTree>
    <p:extLst>
      <p:ext uri="{BB962C8B-B14F-4D97-AF65-F5344CB8AC3E}">
        <p14:creationId xmlns:p14="http://schemas.microsoft.com/office/powerpoint/2010/main" val="1628883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C27D-80A2-461B-B905-3FD05588B5F5}"/>
              </a:ext>
            </a:extLst>
          </p:cNvPr>
          <p:cNvSpPr>
            <a:spLocks noGrp="1"/>
          </p:cNvSpPr>
          <p:nvPr>
            <p:ph type="title"/>
          </p:nvPr>
        </p:nvSpPr>
        <p:spPr/>
        <p:txBody>
          <a:bodyPr/>
          <a:lstStyle/>
          <a:p>
            <a:r>
              <a:rPr lang="en-US" dirty="0"/>
              <a:t>Log in Under “Applications” on the home page</a:t>
            </a:r>
          </a:p>
        </p:txBody>
      </p:sp>
      <p:sp>
        <p:nvSpPr>
          <p:cNvPr id="3" name="Content Placeholder 2">
            <a:extLst>
              <a:ext uri="{FF2B5EF4-FFF2-40B4-BE49-F238E27FC236}">
                <a16:creationId xmlns:a16="http://schemas.microsoft.com/office/drawing/2014/main" id="{36DF34EE-1D3A-4D57-989A-2A6698DD294E}"/>
              </a:ext>
            </a:extLst>
          </p:cNvPr>
          <p:cNvSpPr>
            <a:spLocks noGrp="1"/>
          </p:cNvSpPr>
          <p:nvPr>
            <p:ph idx="1"/>
          </p:nvPr>
        </p:nvSpPr>
        <p:spPr/>
        <p:txBody>
          <a:bodyPr>
            <a:normAutofit/>
          </a:bodyPr>
          <a:lstStyle/>
          <a:p>
            <a:r>
              <a:rPr lang="en-US" sz="2400" dirty="0"/>
              <a:t>Write down your user name and password for re-entry</a:t>
            </a:r>
          </a:p>
        </p:txBody>
      </p:sp>
    </p:spTree>
    <p:extLst>
      <p:ext uri="{BB962C8B-B14F-4D97-AF65-F5344CB8AC3E}">
        <p14:creationId xmlns:p14="http://schemas.microsoft.com/office/powerpoint/2010/main" val="190841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2872-CCDB-4F20-8196-BA108553643C}"/>
              </a:ext>
            </a:extLst>
          </p:cNvPr>
          <p:cNvSpPr>
            <a:spLocks noGrp="1"/>
          </p:cNvSpPr>
          <p:nvPr>
            <p:ph type="title"/>
          </p:nvPr>
        </p:nvSpPr>
        <p:spPr/>
        <p:txBody>
          <a:bodyPr/>
          <a:lstStyle/>
          <a:p>
            <a:r>
              <a:rPr lang="en-US" dirty="0"/>
              <a:t>Entire Application must be filled in</a:t>
            </a:r>
          </a:p>
        </p:txBody>
      </p:sp>
      <p:sp>
        <p:nvSpPr>
          <p:cNvPr id="3" name="Content Placeholder 2">
            <a:extLst>
              <a:ext uri="{FF2B5EF4-FFF2-40B4-BE49-F238E27FC236}">
                <a16:creationId xmlns:a16="http://schemas.microsoft.com/office/drawing/2014/main" id="{A3C7C315-EA3C-4AE7-B1AA-1F45F93461C8}"/>
              </a:ext>
            </a:extLst>
          </p:cNvPr>
          <p:cNvSpPr>
            <a:spLocks noGrp="1"/>
          </p:cNvSpPr>
          <p:nvPr>
            <p:ph idx="1"/>
          </p:nvPr>
        </p:nvSpPr>
        <p:spPr/>
        <p:txBody>
          <a:bodyPr>
            <a:normAutofit/>
          </a:bodyPr>
          <a:lstStyle/>
          <a:p>
            <a:r>
              <a:rPr lang="en-US" sz="2400" dirty="0"/>
              <a:t>No “see transcripts” etc.</a:t>
            </a:r>
          </a:p>
          <a:p>
            <a:r>
              <a:rPr lang="en-US" sz="2400" dirty="0"/>
              <a:t>Yes, NCBRTL CPASRF (internship Form) is required no matter how long ago internship was completed</a:t>
            </a:r>
          </a:p>
        </p:txBody>
      </p:sp>
    </p:spTree>
    <p:extLst>
      <p:ext uri="{BB962C8B-B14F-4D97-AF65-F5344CB8AC3E}">
        <p14:creationId xmlns:p14="http://schemas.microsoft.com/office/powerpoint/2010/main" val="64158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4FA6-4392-1B02-BE78-03E09D1CC0AB}"/>
              </a:ext>
            </a:extLst>
          </p:cNvPr>
          <p:cNvSpPr>
            <a:spLocks noGrp="1"/>
          </p:cNvSpPr>
          <p:nvPr>
            <p:ph type="title"/>
          </p:nvPr>
        </p:nvSpPr>
        <p:spPr/>
        <p:txBody>
          <a:bodyPr/>
          <a:lstStyle/>
          <a:p>
            <a:r>
              <a:rPr lang="en-US" dirty="0"/>
              <a:t>Coursework</a:t>
            </a:r>
          </a:p>
        </p:txBody>
      </p:sp>
      <p:sp>
        <p:nvSpPr>
          <p:cNvPr id="3" name="Content Placeholder 2">
            <a:extLst>
              <a:ext uri="{FF2B5EF4-FFF2-40B4-BE49-F238E27FC236}">
                <a16:creationId xmlns:a16="http://schemas.microsoft.com/office/drawing/2014/main" id="{73BAF98C-FBB6-6550-428E-1BFB98A4CDF7}"/>
              </a:ext>
            </a:extLst>
          </p:cNvPr>
          <p:cNvSpPr>
            <a:spLocks noGrp="1"/>
          </p:cNvSpPr>
          <p:nvPr>
            <p:ph idx="1"/>
          </p:nvPr>
        </p:nvSpPr>
        <p:spPr/>
        <p:txBody>
          <a:bodyPr>
            <a:normAutofit/>
          </a:bodyPr>
          <a:lstStyle/>
          <a:p>
            <a:r>
              <a:rPr lang="en-US" sz="2400" dirty="0"/>
              <a:t>6 RT content Course specific to Rt usually entitled RT</a:t>
            </a:r>
          </a:p>
          <a:p>
            <a:pPr marL="0" indent="0">
              <a:buNone/>
            </a:pPr>
            <a:r>
              <a:rPr lang="en-US" sz="2400" dirty="0"/>
              <a:t>	not general recreation courses</a:t>
            </a:r>
          </a:p>
          <a:p>
            <a:r>
              <a:rPr lang="en-US" sz="2400" dirty="0"/>
              <a:t>Anatomy and Physiology</a:t>
            </a:r>
          </a:p>
          <a:p>
            <a:r>
              <a:rPr lang="en-US" sz="2400" dirty="0"/>
              <a:t>Abnormal Psych, ex. Psychopathology</a:t>
            </a:r>
          </a:p>
          <a:p>
            <a:r>
              <a:rPr lang="en-US" sz="2400" dirty="0"/>
              <a:t>Growth and Dev Across Life span ex. Dev Psych, Birth to death</a:t>
            </a:r>
          </a:p>
          <a:p>
            <a:r>
              <a:rPr lang="en-US" sz="2400" dirty="0"/>
              <a:t>9 additional Hours in supportive courses, healthcare, human services, </a:t>
            </a:r>
          </a:p>
        </p:txBody>
      </p:sp>
    </p:spTree>
    <p:extLst>
      <p:ext uri="{BB962C8B-B14F-4D97-AF65-F5344CB8AC3E}">
        <p14:creationId xmlns:p14="http://schemas.microsoft.com/office/powerpoint/2010/main" val="271602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403A-D140-4D9F-AB38-FDA5B887474B}"/>
              </a:ext>
            </a:extLst>
          </p:cNvPr>
          <p:cNvSpPr>
            <a:spLocks noGrp="1"/>
          </p:cNvSpPr>
          <p:nvPr>
            <p:ph type="title"/>
          </p:nvPr>
        </p:nvSpPr>
        <p:spPr/>
        <p:txBody>
          <a:bodyPr/>
          <a:lstStyle/>
          <a:p>
            <a:r>
              <a:rPr lang="en-US" dirty="0"/>
              <a:t>Documents</a:t>
            </a:r>
          </a:p>
        </p:txBody>
      </p:sp>
      <p:sp>
        <p:nvSpPr>
          <p:cNvPr id="3" name="Content Placeholder 2">
            <a:extLst>
              <a:ext uri="{FF2B5EF4-FFF2-40B4-BE49-F238E27FC236}">
                <a16:creationId xmlns:a16="http://schemas.microsoft.com/office/drawing/2014/main" id="{3FB62E3F-16E3-475A-90C9-C2D88B99D9B6}"/>
              </a:ext>
            </a:extLst>
          </p:cNvPr>
          <p:cNvSpPr>
            <a:spLocks noGrp="1"/>
          </p:cNvSpPr>
          <p:nvPr>
            <p:ph idx="1"/>
          </p:nvPr>
        </p:nvSpPr>
        <p:spPr>
          <a:xfrm>
            <a:off x="2589212" y="1390389"/>
            <a:ext cx="8915400" cy="5110619"/>
          </a:xfrm>
        </p:spPr>
        <p:txBody>
          <a:bodyPr>
            <a:noAutofit/>
          </a:bodyPr>
          <a:lstStyle/>
          <a:p>
            <a:r>
              <a:rPr lang="en-US" sz="2400" dirty="0"/>
              <a:t>At the end of the application you will be able to upload:</a:t>
            </a:r>
          </a:p>
          <a:p>
            <a:r>
              <a:rPr lang="en-US" sz="2400" dirty="0"/>
              <a:t>(CPASRF) Clinical Performance Appraisal and Summary Reference Form signed and completed by your Internship Supervisor.</a:t>
            </a:r>
          </a:p>
          <a:p>
            <a:r>
              <a:rPr lang="en-US" sz="2400" dirty="0"/>
              <a:t>Official Transcripts (no student copies) can be uploaded or school registrar’s office may email them to </a:t>
            </a:r>
            <a:r>
              <a:rPr lang="en-US" sz="2400" dirty="0">
                <a:hlinkClick r:id="rId2"/>
              </a:rPr>
              <a:t>becky@ncbrtl.org</a:t>
            </a:r>
            <a:endParaRPr lang="en-US" sz="2400" dirty="0"/>
          </a:p>
          <a:p>
            <a:r>
              <a:rPr lang="en-US" sz="2400" dirty="0"/>
              <a:t>Photo Color head and shoulders –Be professional!</a:t>
            </a:r>
          </a:p>
          <a:p>
            <a:r>
              <a:rPr lang="en-US" sz="2400" dirty="0"/>
              <a:t>Proof of Exam passage, letter from NCTRC or copy of NCTRC certificate </a:t>
            </a:r>
          </a:p>
          <a:p>
            <a:pPr marL="0" indent="0">
              <a:buNone/>
            </a:pPr>
            <a:r>
              <a:rPr lang="en-US" sz="2400" dirty="0"/>
              <a:t> Copy of email notification or screen shot </a:t>
            </a:r>
            <a:r>
              <a:rPr lang="en-US" sz="2400" b="1" dirty="0"/>
              <a:t>not accepted</a:t>
            </a:r>
          </a:p>
        </p:txBody>
      </p:sp>
    </p:spTree>
    <p:extLst>
      <p:ext uri="{BB962C8B-B14F-4D97-AF65-F5344CB8AC3E}">
        <p14:creationId xmlns:p14="http://schemas.microsoft.com/office/powerpoint/2010/main" val="291447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0491-D9FE-4184-8592-010011C5447A}"/>
              </a:ext>
            </a:extLst>
          </p:cNvPr>
          <p:cNvSpPr>
            <a:spLocks noGrp="1"/>
          </p:cNvSpPr>
          <p:nvPr>
            <p:ph type="title"/>
          </p:nvPr>
        </p:nvSpPr>
        <p:spPr/>
        <p:txBody>
          <a:bodyPr/>
          <a:lstStyle/>
          <a:p>
            <a:r>
              <a:rPr lang="en-US" dirty="0"/>
              <a:t>No emails</a:t>
            </a:r>
          </a:p>
        </p:txBody>
      </p:sp>
      <p:sp>
        <p:nvSpPr>
          <p:cNvPr id="3" name="Content Placeholder 2">
            <a:extLst>
              <a:ext uri="{FF2B5EF4-FFF2-40B4-BE49-F238E27FC236}">
                <a16:creationId xmlns:a16="http://schemas.microsoft.com/office/drawing/2014/main" id="{0C524BCD-44F0-4C8C-8CB2-380008A14AE5}"/>
              </a:ext>
            </a:extLst>
          </p:cNvPr>
          <p:cNvSpPr>
            <a:spLocks noGrp="1"/>
          </p:cNvSpPr>
          <p:nvPr>
            <p:ph idx="1"/>
          </p:nvPr>
        </p:nvSpPr>
        <p:spPr/>
        <p:txBody>
          <a:bodyPr>
            <a:normAutofit/>
          </a:bodyPr>
          <a:lstStyle/>
          <a:p>
            <a:r>
              <a:rPr lang="en-US" sz="2400" dirty="0"/>
              <a:t>Either upload</a:t>
            </a:r>
            <a:r>
              <a:rPr lang="en-US" sz="2400" b="1" dirty="0"/>
              <a:t> or </a:t>
            </a:r>
            <a:r>
              <a:rPr lang="en-US" sz="2400" dirty="0"/>
              <a:t>mail in documents </a:t>
            </a:r>
          </a:p>
          <a:p>
            <a:r>
              <a:rPr lang="en-US" sz="2400" dirty="0"/>
              <a:t>NCBRTL does not accept emailed documents from applicant</a:t>
            </a:r>
          </a:p>
          <a:p>
            <a:r>
              <a:rPr lang="en-US" sz="2400" dirty="0"/>
              <a:t>School Registrar’s office may email Official Transcripts</a:t>
            </a:r>
          </a:p>
        </p:txBody>
      </p:sp>
    </p:spTree>
    <p:extLst>
      <p:ext uri="{BB962C8B-B14F-4D97-AF65-F5344CB8AC3E}">
        <p14:creationId xmlns:p14="http://schemas.microsoft.com/office/powerpoint/2010/main" val="94918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Status</a:t>
            </a:r>
          </a:p>
        </p:txBody>
      </p:sp>
      <p:sp>
        <p:nvSpPr>
          <p:cNvPr id="3" name="Content Placeholder 2"/>
          <p:cNvSpPr>
            <a:spLocks noGrp="1"/>
          </p:cNvSpPr>
          <p:nvPr>
            <p:ph idx="1"/>
          </p:nvPr>
        </p:nvSpPr>
        <p:spPr>
          <a:xfrm>
            <a:off x="1610207" y="1477617"/>
            <a:ext cx="8915400" cy="3777622"/>
          </a:xfrm>
        </p:spPr>
        <p:txBody>
          <a:bodyPr/>
          <a:lstStyle/>
          <a:p>
            <a:r>
              <a:rPr lang="en-US" dirty="0"/>
              <a:t>Log in under “Applications”</a:t>
            </a:r>
          </a:p>
          <a:p>
            <a:r>
              <a:rPr lang="en-US" dirty="0"/>
              <a:t>Check Application Status</a:t>
            </a:r>
          </a:p>
          <a:p>
            <a:pPr marL="0" indent="0">
              <a:buNone/>
            </a:pPr>
            <a:r>
              <a:rPr lang="en-US" dirty="0"/>
              <a:t>-missing items will be listed here</a:t>
            </a:r>
          </a:p>
        </p:txBody>
      </p:sp>
      <p:pic>
        <p:nvPicPr>
          <p:cNvPr id="4" name="Picture 3"/>
          <p:cNvPicPr>
            <a:picLocks noChangeAspect="1"/>
          </p:cNvPicPr>
          <p:nvPr/>
        </p:nvPicPr>
        <p:blipFill>
          <a:blip r:embed="rId2"/>
          <a:stretch>
            <a:fillRect/>
          </a:stretch>
        </p:blipFill>
        <p:spPr>
          <a:xfrm>
            <a:off x="2549455" y="2758507"/>
            <a:ext cx="7036904" cy="3970285"/>
          </a:xfrm>
          <a:prstGeom prst="rect">
            <a:avLst/>
          </a:prstGeom>
        </p:spPr>
      </p:pic>
    </p:spTree>
    <p:extLst>
      <p:ext uri="{BB962C8B-B14F-4D97-AF65-F5344CB8AC3E}">
        <p14:creationId xmlns:p14="http://schemas.microsoft.com/office/powerpoint/2010/main" val="107599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67948" y="238539"/>
            <a:ext cx="9988826" cy="6231835"/>
          </a:xfrm>
          <a:prstGeom prst="rect">
            <a:avLst/>
          </a:prstGeom>
        </p:spPr>
      </p:pic>
    </p:spTree>
    <p:extLst>
      <p:ext uri="{BB962C8B-B14F-4D97-AF65-F5344CB8AC3E}">
        <p14:creationId xmlns:p14="http://schemas.microsoft.com/office/powerpoint/2010/main" val="223889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2D27-D4E0-487B-B2BC-8814CD7E1F7B}"/>
              </a:ext>
            </a:extLst>
          </p:cNvPr>
          <p:cNvSpPr>
            <a:spLocks noGrp="1"/>
          </p:cNvSpPr>
          <p:nvPr>
            <p:ph type="title"/>
          </p:nvPr>
        </p:nvSpPr>
        <p:spPr/>
        <p:txBody>
          <a:bodyPr/>
          <a:lstStyle/>
          <a:p>
            <a:r>
              <a:rPr lang="en-US" dirty="0"/>
              <a:t>Review of accepted documents</a:t>
            </a:r>
          </a:p>
        </p:txBody>
      </p:sp>
      <p:sp>
        <p:nvSpPr>
          <p:cNvPr id="3" name="Content Placeholder 2">
            <a:extLst>
              <a:ext uri="{FF2B5EF4-FFF2-40B4-BE49-F238E27FC236}">
                <a16:creationId xmlns:a16="http://schemas.microsoft.com/office/drawing/2014/main" id="{C998DDDA-1F73-4EE4-8D3F-F32595ABFD97}"/>
              </a:ext>
            </a:extLst>
          </p:cNvPr>
          <p:cNvSpPr>
            <a:spLocks noGrp="1"/>
          </p:cNvSpPr>
          <p:nvPr>
            <p:ph idx="1"/>
          </p:nvPr>
        </p:nvSpPr>
        <p:spPr/>
        <p:txBody>
          <a:bodyPr>
            <a:normAutofit/>
          </a:bodyPr>
          <a:lstStyle/>
          <a:p>
            <a:r>
              <a:rPr lang="en-US" sz="2400" dirty="0"/>
              <a:t>See specifics for each document required</a:t>
            </a:r>
          </a:p>
        </p:txBody>
      </p:sp>
    </p:spTree>
    <p:extLst>
      <p:ext uri="{BB962C8B-B14F-4D97-AF65-F5344CB8AC3E}">
        <p14:creationId xmlns:p14="http://schemas.microsoft.com/office/powerpoint/2010/main" val="92709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Passage</a:t>
            </a:r>
          </a:p>
        </p:txBody>
      </p:sp>
      <p:sp>
        <p:nvSpPr>
          <p:cNvPr id="3" name="Content Placeholder 2"/>
          <p:cNvSpPr>
            <a:spLocks noGrp="1"/>
          </p:cNvSpPr>
          <p:nvPr>
            <p:ph idx="1"/>
          </p:nvPr>
        </p:nvSpPr>
        <p:spPr/>
        <p:txBody>
          <a:bodyPr/>
          <a:lstStyle/>
          <a:p>
            <a:r>
              <a:rPr lang="en-US" sz="2400" dirty="0"/>
              <a:t>Copy of NCTRC certificate (not screen shot of NCTRC website)</a:t>
            </a:r>
          </a:p>
          <a:p>
            <a:pPr marL="0" indent="0">
              <a:buNone/>
            </a:pPr>
            <a:endParaRPr lang="en-US" sz="2400" dirty="0"/>
          </a:p>
          <a:p>
            <a:r>
              <a:rPr lang="en-US" sz="2400" dirty="0"/>
              <a:t>Or Exam passage notification letter from PSI</a:t>
            </a:r>
          </a:p>
          <a:p>
            <a:r>
              <a:rPr lang="en-US" sz="2400" dirty="0"/>
              <a:t>Not email from NCTRC nor a screen shot of online verification. These will not be accepted.</a:t>
            </a:r>
          </a:p>
          <a:p>
            <a:endParaRPr lang="en-US" dirty="0"/>
          </a:p>
          <a:p>
            <a:pPr marL="0" indent="0">
              <a:buNone/>
            </a:pPr>
            <a:r>
              <a:rPr lang="en-US" dirty="0"/>
              <a:t>	</a:t>
            </a:r>
          </a:p>
        </p:txBody>
      </p:sp>
    </p:spTree>
    <p:extLst>
      <p:ext uri="{BB962C8B-B14F-4D97-AF65-F5344CB8AC3E}">
        <p14:creationId xmlns:p14="http://schemas.microsoft.com/office/powerpoint/2010/main" val="272067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CPASRF</a:t>
            </a:r>
          </a:p>
        </p:txBody>
      </p:sp>
      <p:sp>
        <p:nvSpPr>
          <p:cNvPr id="3" name="Content Placeholder 2"/>
          <p:cNvSpPr>
            <a:spLocks noGrp="1"/>
          </p:cNvSpPr>
          <p:nvPr>
            <p:ph idx="1"/>
          </p:nvPr>
        </p:nvSpPr>
        <p:spPr>
          <a:xfrm>
            <a:off x="2589212" y="1630017"/>
            <a:ext cx="8915400" cy="4281205"/>
          </a:xfrm>
        </p:spPr>
        <p:txBody>
          <a:bodyPr>
            <a:normAutofit fontScale="92500"/>
          </a:bodyPr>
          <a:lstStyle/>
          <a:p>
            <a:r>
              <a:rPr lang="en-US" sz="2400" dirty="0"/>
              <a:t>Not school’s, Not NCTRC’s Forms</a:t>
            </a:r>
          </a:p>
          <a:p>
            <a:r>
              <a:rPr lang="en-US" sz="2400" dirty="0"/>
              <a:t>Clinical Performance Appraisal and Summary Reference Form completed and signed by agency internship supervisor</a:t>
            </a:r>
          </a:p>
          <a:p>
            <a:r>
              <a:rPr lang="en-US" sz="2400" dirty="0"/>
              <a:t>Submit one from each supervisor is interrupted and have two sites</a:t>
            </a:r>
          </a:p>
          <a:p>
            <a:r>
              <a:rPr lang="en-US" sz="2400" dirty="0"/>
              <a:t>Can be sent separately from Internship Supervisor( agency not school supervisor)</a:t>
            </a:r>
          </a:p>
          <a:p>
            <a:r>
              <a:rPr lang="en-US" sz="2400" dirty="0"/>
              <a:t>Must have received an overall rating of 2 or above</a:t>
            </a:r>
          </a:p>
          <a:p>
            <a:r>
              <a:rPr lang="en-US" sz="2400" dirty="0"/>
              <a:t>Out of state, CTRS only ( just enter n/a for state license number</a:t>
            </a:r>
          </a:p>
        </p:txBody>
      </p:sp>
    </p:spTree>
    <p:extLst>
      <p:ext uri="{BB962C8B-B14F-4D97-AF65-F5344CB8AC3E}">
        <p14:creationId xmlns:p14="http://schemas.microsoft.com/office/powerpoint/2010/main" val="186061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90C</a:t>
            </a:r>
          </a:p>
        </p:txBody>
      </p:sp>
      <p:sp>
        <p:nvSpPr>
          <p:cNvPr id="3" name="Content Placeholder 2"/>
          <p:cNvSpPr>
            <a:spLocks noGrp="1"/>
          </p:cNvSpPr>
          <p:nvPr>
            <p:ph idx="1"/>
          </p:nvPr>
        </p:nvSpPr>
        <p:spPr/>
        <p:txBody>
          <a:bodyPr>
            <a:normAutofit/>
          </a:bodyPr>
          <a:lstStyle/>
          <a:p>
            <a:r>
              <a:rPr lang="en-US" sz="2400" dirty="0"/>
              <a:t>NC Recreational Therapy Licensure Act</a:t>
            </a:r>
          </a:p>
          <a:p>
            <a:r>
              <a:rPr lang="en-US" sz="2400" dirty="0"/>
              <a:t>Effective Oct 2005</a:t>
            </a:r>
          </a:p>
          <a:p>
            <a:r>
              <a:rPr lang="en-US" sz="2400" dirty="0"/>
              <a:t>Changed purpose, function and compliance</a:t>
            </a:r>
          </a:p>
          <a:p>
            <a:pPr marL="0" indent="0">
              <a:buNone/>
            </a:pPr>
            <a:endParaRPr lang="en-US" sz="2400" dirty="0"/>
          </a:p>
        </p:txBody>
      </p:sp>
    </p:spTree>
    <p:extLst>
      <p:ext uri="{BB962C8B-B14F-4D97-AF65-F5344CB8AC3E}">
        <p14:creationId xmlns:p14="http://schemas.microsoft.com/office/powerpoint/2010/main" val="3728514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25147" y="4697287"/>
            <a:ext cx="8743225" cy="3041374"/>
          </a:xfrm>
          <a:prstGeom prst="rect">
            <a:avLst/>
          </a:prstGeom>
        </p:spPr>
      </p:pic>
      <p:pic>
        <p:nvPicPr>
          <p:cNvPr id="5" name="Picture 4"/>
          <p:cNvPicPr>
            <a:picLocks noChangeAspect="1"/>
          </p:cNvPicPr>
          <p:nvPr/>
        </p:nvPicPr>
        <p:blipFill>
          <a:blip r:embed="rId3"/>
          <a:stretch>
            <a:fillRect/>
          </a:stretch>
        </p:blipFill>
        <p:spPr>
          <a:xfrm>
            <a:off x="2503473" y="0"/>
            <a:ext cx="8777440" cy="2935965"/>
          </a:xfrm>
          <a:prstGeom prst="rect">
            <a:avLst/>
          </a:prstGeom>
        </p:spPr>
      </p:pic>
      <p:pic>
        <p:nvPicPr>
          <p:cNvPr id="6" name="Picture 5"/>
          <p:cNvPicPr>
            <a:picLocks noChangeAspect="1"/>
          </p:cNvPicPr>
          <p:nvPr/>
        </p:nvPicPr>
        <p:blipFill>
          <a:blip r:embed="rId4"/>
          <a:stretch>
            <a:fillRect/>
          </a:stretch>
        </p:blipFill>
        <p:spPr>
          <a:xfrm>
            <a:off x="2503473" y="2971800"/>
            <a:ext cx="8847014" cy="1689652"/>
          </a:xfrm>
          <a:prstGeom prst="rect">
            <a:avLst/>
          </a:prstGeom>
        </p:spPr>
      </p:pic>
    </p:spTree>
    <p:extLst>
      <p:ext uri="{BB962C8B-B14F-4D97-AF65-F5344CB8AC3E}">
        <p14:creationId xmlns:p14="http://schemas.microsoft.com/office/powerpoint/2010/main" val="319089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a:t>
            </a:r>
          </a:p>
        </p:txBody>
      </p:sp>
      <p:sp>
        <p:nvSpPr>
          <p:cNvPr id="3" name="Content Placeholder 2"/>
          <p:cNvSpPr>
            <a:spLocks noGrp="1"/>
          </p:cNvSpPr>
          <p:nvPr>
            <p:ph idx="1"/>
          </p:nvPr>
        </p:nvSpPr>
        <p:spPr/>
        <p:txBody>
          <a:bodyPr>
            <a:normAutofit/>
          </a:bodyPr>
          <a:lstStyle/>
          <a:p>
            <a:r>
              <a:rPr lang="en-US" sz="2400" dirty="0"/>
              <a:t>Upload or mail COLOR, head and shoulders, photo, (similar to passport photo) Be professional!</a:t>
            </a:r>
          </a:p>
          <a:p>
            <a:r>
              <a:rPr lang="en-US" sz="2400" dirty="0"/>
              <a:t>If mailed in, Please attach to hard copy application or write name on back</a:t>
            </a:r>
          </a:p>
        </p:txBody>
      </p:sp>
    </p:spTree>
    <p:extLst>
      <p:ext uri="{BB962C8B-B14F-4D97-AF65-F5344CB8AC3E}">
        <p14:creationId xmlns:p14="http://schemas.microsoft.com/office/powerpoint/2010/main" val="324288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A350-1375-4E44-A35E-B007119724CD}"/>
              </a:ext>
            </a:extLst>
          </p:cNvPr>
          <p:cNvSpPr>
            <a:spLocks noGrp="1"/>
          </p:cNvSpPr>
          <p:nvPr>
            <p:ph type="title"/>
          </p:nvPr>
        </p:nvSpPr>
        <p:spPr/>
        <p:txBody>
          <a:bodyPr/>
          <a:lstStyle/>
          <a:p>
            <a:r>
              <a:rPr lang="en-US" dirty="0"/>
              <a:t>Official Transcripts</a:t>
            </a:r>
          </a:p>
        </p:txBody>
      </p:sp>
      <p:sp>
        <p:nvSpPr>
          <p:cNvPr id="3" name="Content Placeholder 2">
            <a:extLst>
              <a:ext uri="{FF2B5EF4-FFF2-40B4-BE49-F238E27FC236}">
                <a16:creationId xmlns:a16="http://schemas.microsoft.com/office/drawing/2014/main" id="{1B942B14-851E-4790-9331-23EC11323F0E}"/>
              </a:ext>
            </a:extLst>
          </p:cNvPr>
          <p:cNvSpPr>
            <a:spLocks noGrp="1"/>
          </p:cNvSpPr>
          <p:nvPr>
            <p:ph idx="1"/>
          </p:nvPr>
        </p:nvSpPr>
        <p:spPr/>
        <p:txBody>
          <a:bodyPr>
            <a:normAutofit fontScale="92500" lnSpcReduction="10000"/>
          </a:bodyPr>
          <a:lstStyle/>
          <a:p>
            <a:r>
              <a:rPr lang="en-US" sz="2200" dirty="0"/>
              <a:t>Degree must be awarded</a:t>
            </a:r>
          </a:p>
          <a:p>
            <a:r>
              <a:rPr lang="en-US" sz="2200" dirty="0"/>
              <a:t>Internship Course must be reflected on the transcript</a:t>
            </a:r>
          </a:p>
          <a:p>
            <a:r>
              <a:rPr lang="en-US" sz="2200" dirty="0"/>
              <a:t>All required courses must be passing or higher</a:t>
            </a:r>
          </a:p>
          <a:p>
            <a:r>
              <a:rPr lang="en-US" sz="2200" dirty="0"/>
              <a:t>Transcripts from each school where the required courses were taken</a:t>
            </a:r>
          </a:p>
          <a:p>
            <a:r>
              <a:rPr lang="en-US" sz="2200" dirty="0"/>
              <a:t>6 RT Content Courses (eff 6/1/2022)</a:t>
            </a:r>
          </a:p>
          <a:p>
            <a:r>
              <a:rPr lang="en-US" sz="2200" dirty="0"/>
              <a:t>3 hours in Anat. and Phys.</a:t>
            </a:r>
          </a:p>
          <a:p>
            <a:r>
              <a:rPr lang="en-US" sz="2200" dirty="0"/>
              <a:t>3 hours in Growth and Development across life span</a:t>
            </a:r>
          </a:p>
          <a:p>
            <a:r>
              <a:rPr lang="en-US" sz="2200" dirty="0"/>
              <a:t>3 hours in Abnormal Psych</a:t>
            </a:r>
          </a:p>
          <a:p>
            <a:r>
              <a:rPr lang="en-US" sz="2200" dirty="0"/>
              <a:t>9 additional hours in Health and Human services</a:t>
            </a:r>
          </a:p>
          <a:p>
            <a:endParaRPr lang="en-US" dirty="0"/>
          </a:p>
        </p:txBody>
      </p:sp>
    </p:spTree>
    <p:extLst>
      <p:ext uri="{BB962C8B-B14F-4D97-AF65-F5344CB8AC3E}">
        <p14:creationId xmlns:p14="http://schemas.microsoft.com/office/powerpoint/2010/main" val="2805958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Copy Process</a:t>
            </a:r>
          </a:p>
        </p:txBody>
      </p:sp>
      <p:sp>
        <p:nvSpPr>
          <p:cNvPr id="3" name="Content Placeholder 2"/>
          <p:cNvSpPr>
            <a:spLocks noGrp="1"/>
          </p:cNvSpPr>
          <p:nvPr>
            <p:ph idx="1"/>
          </p:nvPr>
        </p:nvSpPr>
        <p:spPr/>
        <p:txBody>
          <a:bodyPr>
            <a:normAutofit/>
          </a:bodyPr>
          <a:lstStyle/>
          <a:p>
            <a:r>
              <a:rPr lang="en-US" sz="2400" dirty="0"/>
              <a:t>Completed application and documents must be</a:t>
            </a:r>
            <a:r>
              <a:rPr lang="en-US" sz="2400" b="1" dirty="0"/>
              <a:t> mailed </a:t>
            </a:r>
            <a:r>
              <a:rPr lang="en-US" sz="2400" dirty="0"/>
              <a:t>in (Can be sent separately)( not emailed)</a:t>
            </a:r>
          </a:p>
          <a:p>
            <a:pPr lvl="1"/>
            <a:r>
              <a:rPr lang="en-US" sz="2200" dirty="0"/>
              <a:t>Exam Passage</a:t>
            </a:r>
          </a:p>
          <a:p>
            <a:pPr lvl="1"/>
            <a:r>
              <a:rPr lang="en-US" sz="2200" dirty="0"/>
              <a:t>CPASRF</a:t>
            </a:r>
          </a:p>
          <a:p>
            <a:pPr lvl="1"/>
            <a:r>
              <a:rPr lang="en-US" sz="2200" dirty="0"/>
              <a:t>Photo (color, head and shoulders)(name on back)</a:t>
            </a:r>
          </a:p>
          <a:p>
            <a:pPr lvl="1"/>
            <a:r>
              <a:rPr lang="en-US" sz="2200" b="1" dirty="0"/>
              <a:t>Official </a:t>
            </a:r>
            <a:r>
              <a:rPr lang="en-US" sz="2200" dirty="0"/>
              <a:t>Transcript (may be emailed from School Registrar’s office)</a:t>
            </a:r>
          </a:p>
        </p:txBody>
      </p:sp>
    </p:spTree>
    <p:extLst>
      <p:ext uri="{BB962C8B-B14F-4D97-AF65-F5344CB8AC3E}">
        <p14:creationId xmlns:p14="http://schemas.microsoft.com/office/powerpoint/2010/main" val="34970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 Hard Copy?</a:t>
            </a:r>
          </a:p>
        </p:txBody>
      </p:sp>
      <p:sp>
        <p:nvSpPr>
          <p:cNvPr id="3" name="Content Placeholder 2"/>
          <p:cNvSpPr>
            <a:spLocks noGrp="1"/>
          </p:cNvSpPr>
          <p:nvPr>
            <p:ph idx="1"/>
          </p:nvPr>
        </p:nvSpPr>
        <p:spPr>
          <a:xfrm>
            <a:off x="1461052" y="1381539"/>
            <a:ext cx="10043560" cy="5257799"/>
          </a:xfrm>
        </p:spPr>
        <p:txBody>
          <a:bodyPr>
            <a:normAutofit/>
          </a:bodyPr>
          <a:lstStyle/>
          <a:p>
            <a:r>
              <a:rPr lang="en-US" sz="2400" dirty="0"/>
              <a:t>Print out under “Documents,” Forms on home page</a:t>
            </a:r>
          </a:p>
          <a:p>
            <a:r>
              <a:rPr lang="en-US" sz="2400" dirty="0"/>
              <a:t>Still will have to complete online profile after you are licensed</a:t>
            </a:r>
          </a:p>
          <a:p>
            <a:r>
              <a:rPr lang="en-US" sz="2400" dirty="0"/>
              <a:t>Hard copies take longer…so if you are in a hurry….</a:t>
            </a:r>
          </a:p>
        </p:txBody>
      </p:sp>
      <p:pic>
        <p:nvPicPr>
          <p:cNvPr id="6" name="Picture 5">
            <a:extLst>
              <a:ext uri="{FF2B5EF4-FFF2-40B4-BE49-F238E27FC236}">
                <a16:creationId xmlns:a16="http://schemas.microsoft.com/office/drawing/2014/main" id="{00524757-64CE-3F52-2529-1735C09E5C17}"/>
              </a:ext>
            </a:extLst>
          </p:cNvPr>
          <p:cNvPicPr>
            <a:picLocks noChangeAspect="1"/>
          </p:cNvPicPr>
          <p:nvPr/>
        </p:nvPicPr>
        <p:blipFill>
          <a:blip r:embed="rId2"/>
          <a:stretch>
            <a:fillRect/>
          </a:stretch>
        </p:blipFill>
        <p:spPr>
          <a:xfrm>
            <a:off x="2292824" y="3004587"/>
            <a:ext cx="7606352" cy="3896828"/>
          </a:xfrm>
          <a:prstGeom prst="rect">
            <a:avLst/>
          </a:prstGeom>
        </p:spPr>
      </p:pic>
    </p:spTree>
    <p:extLst>
      <p:ext uri="{BB962C8B-B14F-4D97-AF65-F5344CB8AC3E}">
        <p14:creationId xmlns:p14="http://schemas.microsoft.com/office/powerpoint/2010/main" val="829179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Copy Payment</a:t>
            </a:r>
          </a:p>
        </p:txBody>
      </p:sp>
      <p:sp>
        <p:nvSpPr>
          <p:cNvPr id="3" name="Content Placeholder 2"/>
          <p:cNvSpPr>
            <a:spLocks noGrp="1"/>
          </p:cNvSpPr>
          <p:nvPr>
            <p:ph idx="1"/>
          </p:nvPr>
        </p:nvSpPr>
        <p:spPr/>
        <p:txBody>
          <a:bodyPr>
            <a:normAutofit/>
          </a:bodyPr>
          <a:lstStyle/>
          <a:p>
            <a:r>
              <a:rPr lang="en-US" sz="2400" dirty="0"/>
              <a:t>Payment must be a money order or cashier’s check.</a:t>
            </a:r>
          </a:p>
          <a:p>
            <a:r>
              <a:rPr lang="en-US" sz="2400" dirty="0"/>
              <a:t>NO personal checks!</a:t>
            </a:r>
          </a:p>
        </p:txBody>
      </p:sp>
    </p:spTree>
    <p:extLst>
      <p:ext uri="{BB962C8B-B14F-4D97-AF65-F5344CB8AC3E}">
        <p14:creationId xmlns:p14="http://schemas.microsoft.com/office/powerpoint/2010/main" val="626271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Form Online or Hard copy</a:t>
            </a:r>
          </a:p>
        </p:txBody>
      </p:sp>
      <p:sp>
        <p:nvSpPr>
          <p:cNvPr id="3" name="Content Placeholder 2"/>
          <p:cNvSpPr>
            <a:spLocks noGrp="1"/>
          </p:cNvSpPr>
          <p:nvPr>
            <p:ph idx="1"/>
          </p:nvPr>
        </p:nvSpPr>
        <p:spPr/>
        <p:txBody>
          <a:bodyPr>
            <a:normAutofit/>
          </a:bodyPr>
          <a:lstStyle/>
          <a:p>
            <a:r>
              <a:rPr lang="en-US" sz="2400" dirty="0"/>
              <a:t>Complete form  (in reference to what you are doing currently in RT)</a:t>
            </a:r>
          </a:p>
          <a:p>
            <a:r>
              <a:rPr lang="en-US" sz="2400" dirty="0"/>
              <a:t>Include copy of signed Job Description</a:t>
            </a:r>
          </a:p>
          <a:p>
            <a:r>
              <a:rPr lang="en-US" sz="2400" dirty="0"/>
              <a:t>Do not reflect what you have done in the past or anticipate doing in the future</a:t>
            </a:r>
          </a:p>
        </p:txBody>
      </p:sp>
    </p:spTree>
    <p:extLst>
      <p:ext uri="{BB962C8B-B14F-4D97-AF65-F5344CB8AC3E}">
        <p14:creationId xmlns:p14="http://schemas.microsoft.com/office/powerpoint/2010/main" val="4005997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Questions?</a:t>
            </a:r>
          </a:p>
        </p:txBody>
      </p:sp>
      <p:sp>
        <p:nvSpPr>
          <p:cNvPr id="3" name="Content Placeholder 2"/>
          <p:cNvSpPr>
            <a:spLocks noGrp="1"/>
          </p:cNvSpPr>
          <p:nvPr>
            <p:ph idx="1"/>
          </p:nvPr>
        </p:nvSpPr>
        <p:spPr>
          <a:xfrm>
            <a:off x="1684751" y="1905000"/>
            <a:ext cx="8915400" cy="3777622"/>
          </a:xfrm>
        </p:spPr>
        <p:txBody>
          <a:bodyPr>
            <a:normAutofit lnSpcReduction="10000"/>
          </a:bodyPr>
          <a:lstStyle/>
          <a:p>
            <a:r>
              <a:rPr lang="en-US" sz="2400" dirty="0"/>
              <a:t>Mail  documents separately? </a:t>
            </a:r>
            <a:r>
              <a:rPr lang="en-US" sz="2400" b="1" dirty="0"/>
              <a:t>YES</a:t>
            </a:r>
          </a:p>
          <a:p>
            <a:r>
              <a:rPr lang="en-US" sz="2400" dirty="0"/>
              <a:t>Pay online, but complete hard copy? </a:t>
            </a:r>
            <a:r>
              <a:rPr lang="en-US" sz="2400" b="1" dirty="0"/>
              <a:t>YES</a:t>
            </a:r>
          </a:p>
          <a:p>
            <a:r>
              <a:rPr lang="en-US" sz="2400" dirty="0"/>
              <a:t>Accept emailed documents? </a:t>
            </a:r>
            <a:r>
              <a:rPr lang="en-US" sz="2400" b="1" dirty="0"/>
              <a:t>NO</a:t>
            </a:r>
            <a:r>
              <a:rPr lang="en-US" sz="2400" dirty="0"/>
              <a:t> (except Transcript from school)</a:t>
            </a:r>
          </a:p>
          <a:p>
            <a:r>
              <a:rPr lang="en-US" sz="2400" dirty="0"/>
              <a:t>What do I put for “NCBRTL Use”?- </a:t>
            </a:r>
            <a:r>
              <a:rPr lang="en-US" sz="2400" b="1" dirty="0"/>
              <a:t>NOTHING that’s for NCBRTL’s use</a:t>
            </a:r>
          </a:p>
          <a:p>
            <a:r>
              <a:rPr lang="en-US" sz="2400" dirty="0"/>
              <a:t>What if Intern supervisor is not LRT (out of state) – </a:t>
            </a:r>
            <a:r>
              <a:rPr lang="en-US" sz="2400" b="1" dirty="0"/>
              <a:t> put Nothing or N/A</a:t>
            </a:r>
          </a:p>
          <a:p>
            <a:r>
              <a:rPr lang="en-US" sz="2400" dirty="0"/>
              <a:t>What if I am not employed </a:t>
            </a:r>
            <a:r>
              <a:rPr lang="en-US" sz="2400" b="1" dirty="0"/>
              <a:t>–Put nothing or N/A</a:t>
            </a:r>
          </a:p>
          <a:p>
            <a:endParaRPr lang="en-US" b="1" dirty="0"/>
          </a:p>
          <a:p>
            <a:endParaRPr lang="en-US" dirty="0"/>
          </a:p>
        </p:txBody>
      </p:sp>
    </p:spTree>
    <p:extLst>
      <p:ext uri="{BB962C8B-B14F-4D97-AF65-F5344CB8AC3E}">
        <p14:creationId xmlns:p14="http://schemas.microsoft.com/office/powerpoint/2010/main" val="36433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Occasional Issues</a:t>
            </a:r>
          </a:p>
        </p:txBody>
      </p:sp>
      <p:sp>
        <p:nvSpPr>
          <p:cNvPr id="3" name="Content Placeholder 2"/>
          <p:cNvSpPr>
            <a:spLocks noGrp="1"/>
          </p:cNvSpPr>
          <p:nvPr>
            <p:ph idx="1"/>
          </p:nvPr>
        </p:nvSpPr>
        <p:spPr/>
        <p:txBody>
          <a:bodyPr>
            <a:normAutofit/>
          </a:bodyPr>
          <a:lstStyle/>
          <a:p>
            <a:r>
              <a:rPr lang="en-US" sz="2400" dirty="0"/>
              <a:t>Name change since graduation? Submit Name Change Form and copy of Marriage certificate or Divorce decree</a:t>
            </a:r>
          </a:p>
          <a:p>
            <a:r>
              <a:rPr lang="en-US" sz="2400" dirty="0"/>
              <a:t>Some one else pays your license fee? Sent email so that we credit your account</a:t>
            </a:r>
          </a:p>
        </p:txBody>
      </p:sp>
    </p:spTree>
    <p:extLst>
      <p:ext uri="{BB962C8B-B14F-4D97-AF65-F5344CB8AC3E}">
        <p14:creationId xmlns:p14="http://schemas.microsoft.com/office/powerpoint/2010/main" val="30415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843391" y="624110"/>
            <a:ext cx="9383408" cy="1280890"/>
          </a:xfrm>
        </p:spPr>
        <p:txBody>
          <a:bodyPr>
            <a:normAutofit/>
          </a:bodyPr>
          <a:lstStyle/>
          <a:p>
            <a:r>
              <a:rPr lang="en-US">
                <a:solidFill>
                  <a:schemeClr val="bg1"/>
                </a:solidFill>
              </a:rPr>
              <a:t>Notification</a:t>
            </a:r>
          </a:p>
        </p:txBody>
      </p:sp>
      <p:sp>
        <p:nvSpPr>
          <p:cNvPr id="13"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3F786AEF-A40E-0FD3-2F31-D1B99A6AF41F}"/>
              </a:ext>
            </a:extLst>
          </p:cNvPr>
          <p:cNvGraphicFramePr>
            <a:graphicFrameLocks noGrp="1"/>
          </p:cNvGraphicFramePr>
          <p:nvPr>
            <p:ph idx="1"/>
            <p:extLst>
              <p:ext uri="{D42A27DB-BD31-4B8C-83A1-F6EECF244321}">
                <p14:modId xmlns:p14="http://schemas.microsoft.com/office/powerpoint/2010/main" val="1215255592"/>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83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B28F-76B9-44AA-944E-E29E2EA7BB0B}"/>
              </a:ext>
            </a:extLst>
          </p:cNvPr>
          <p:cNvSpPr>
            <a:spLocks noGrp="1"/>
          </p:cNvSpPr>
          <p:nvPr>
            <p:ph type="title"/>
          </p:nvPr>
        </p:nvSpPr>
        <p:spPr/>
        <p:txBody>
          <a:bodyPr/>
          <a:lstStyle/>
          <a:p>
            <a:r>
              <a:rPr lang="en-US" dirty="0"/>
              <a:t>Agreed to self monitor RT in NC</a:t>
            </a:r>
          </a:p>
        </p:txBody>
      </p:sp>
      <p:sp>
        <p:nvSpPr>
          <p:cNvPr id="3" name="Content Placeholder 2">
            <a:extLst>
              <a:ext uri="{FF2B5EF4-FFF2-40B4-BE49-F238E27FC236}">
                <a16:creationId xmlns:a16="http://schemas.microsoft.com/office/drawing/2014/main" id="{D2AB2D73-72D2-4052-A608-2B34C40606F3}"/>
              </a:ext>
            </a:extLst>
          </p:cNvPr>
          <p:cNvSpPr>
            <a:spLocks noGrp="1"/>
          </p:cNvSpPr>
          <p:nvPr>
            <p:ph idx="1"/>
          </p:nvPr>
        </p:nvSpPr>
        <p:spPr/>
        <p:txBody>
          <a:bodyPr/>
          <a:lstStyle/>
          <a:p>
            <a:r>
              <a:rPr lang="en-US" sz="2400" dirty="0"/>
              <a:t>Set competencies(educational requirements, internship and exam passage)</a:t>
            </a:r>
          </a:p>
          <a:p>
            <a:r>
              <a:rPr lang="en-US" sz="2400" dirty="0"/>
              <a:t>Review continued competency through continuing education</a:t>
            </a:r>
          </a:p>
          <a:p>
            <a:r>
              <a:rPr lang="en-US" sz="2400" dirty="0"/>
              <a:t>Discipline any non-compliance with the law issues</a:t>
            </a:r>
          </a:p>
          <a:p>
            <a:r>
              <a:rPr lang="en-US" sz="2400" dirty="0"/>
              <a:t>Protect public by following set professionals standards, (SOP and Code of Ethics)</a:t>
            </a:r>
          </a:p>
          <a:p>
            <a:endParaRPr lang="en-US" dirty="0"/>
          </a:p>
        </p:txBody>
      </p:sp>
    </p:spTree>
    <p:extLst>
      <p:ext uri="{BB962C8B-B14F-4D97-AF65-F5344CB8AC3E}">
        <p14:creationId xmlns:p14="http://schemas.microsoft.com/office/powerpoint/2010/main" val="872587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 you are licensed</a:t>
            </a:r>
          </a:p>
        </p:txBody>
      </p:sp>
      <p:sp>
        <p:nvSpPr>
          <p:cNvPr id="3" name="Content Placeholder 2"/>
          <p:cNvSpPr>
            <a:spLocks noGrp="1"/>
          </p:cNvSpPr>
          <p:nvPr>
            <p:ph idx="1"/>
          </p:nvPr>
        </p:nvSpPr>
        <p:spPr/>
        <p:txBody>
          <a:bodyPr>
            <a:normAutofit/>
          </a:bodyPr>
          <a:lstStyle/>
          <a:p>
            <a:r>
              <a:rPr lang="en-US" sz="2400" dirty="0"/>
              <a:t>Attend NCBRTL Compliance and Ethics Training during your FIRST Year of licensure</a:t>
            </a:r>
          </a:p>
          <a:p>
            <a:r>
              <a:rPr lang="en-US" sz="2400" dirty="0"/>
              <a:t>Start earning continuing education (20 HOURS every two years)</a:t>
            </a:r>
          </a:p>
          <a:p>
            <a:r>
              <a:rPr lang="en-US" sz="2400" dirty="0"/>
              <a:t>Proudly use “LRT” credential!</a:t>
            </a:r>
          </a:p>
          <a:p>
            <a:r>
              <a:rPr lang="en-US" sz="2400" dirty="0"/>
              <a:t>Keep contact info current on website!!!!</a:t>
            </a:r>
          </a:p>
        </p:txBody>
      </p:sp>
    </p:spTree>
    <p:extLst>
      <p:ext uri="{BB962C8B-B14F-4D97-AF65-F5344CB8AC3E}">
        <p14:creationId xmlns:p14="http://schemas.microsoft.com/office/powerpoint/2010/main" val="4100317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NCBRTL Compliance and Ethics Training Schedule</a:t>
            </a:r>
          </a:p>
        </p:txBody>
      </p:sp>
      <p:sp>
        <p:nvSpPr>
          <p:cNvPr id="3" name="Content Placeholder 2"/>
          <p:cNvSpPr>
            <a:spLocks noGrp="1"/>
          </p:cNvSpPr>
          <p:nvPr>
            <p:ph idx="1"/>
          </p:nvPr>
        </p:nvSpPr>
        <p:spPr/>
        <p:txBody>
          <a:bodyPr>
            <a:normAutofit/>
          </a:bodyPr>
          <a:lstStyle/>
          <a:p>
            <a:r>
              <a:rPr lang="en-US" sz="2400" dirty="0"/>
              <a:t>First Friday in March</a:t>
            </a:r>
          </a:p>
          <a:p>
            <a:r>
              <a:rPr lang="en-US" sz="2400" dirty="0"/>
              <a:t>First Friday in August</a:t>
            </a:r>
          </a:p>
          <a:p>
            <a:r>
              <a:rPr lang="en-US" sz="2400" dirty="0"/>
              <a:t>First Friday in November</a:t>
            </a:r>
          </a:p>
        </p:txBody>
      </p:sp>
    </p:spTree>
    <p:extLst>
      <p:ext uri="{BB962C8B-B14F-4D97-AF65-F5344CB8AC3E}">
        <p14:creationId xmlns:p14="http://schemas.microsoft.com/office/powerpoint/2010/main" val="3885271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3200">
                <a:solidFill>
                  <a:schemeClr val="bg1"/>
                </a:solidFill>
              </a:rPr>
              <a:t>If you are not approved</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06578" y="589722"/>
            <a:ext cx="6798033" cy="5321500"/>
          </a:xfrm>
        </p:spPr>
        <p:txBody>
          <a:bodyPr anchor="ctr">
            <a:normAutofit/>
          </a:bodyPr>
          <a:lstStyle/>
          <a:p>
            <a:r>
              <a:rPr lang="en-US"/>
              <a:t>Your application remains ”open” for one year</a:t>
            </a:r>
          </a:p>
          <a:p>
            <a:r>
              <a:rPr lang="en-US"/>
              <a:t>You may submit missing documents, and or additional information</a:t>
            </a:r>
          </a:p>
          <a:p>
            <a:pPr marL="0" indent="0">
              <a:buNone/>
            </a:pPr>
            <a:r>
              <a:rPr lang="en-US"/>
              <a:t>		ex. New test results</a:t>
            </a:r>
          </a:p>
          <a:p>
            <a:pPr marL="0" indent="0">
              <a:buNone/>
            </a:pPr>
            <a:r>
              <a:rPr lang="en-US"/>
              <a:t>			Course description or course syllabus of when course was taken</a:t>
            </a:r>
          </a:p>
          <a:p>
            <a:pPr marL="0" indent="0">
              <a:buNone/>
            </a:pPr>
            <a:r>
              <a:rPr lang="en-US"/>
              <a:t>			Documentation for name change</a:t>
            </a:r>
          </a:p>
          <a:p>
            <a:pPr marL="0" indent="0">
              <a:buNone/>
            </a:pPr>
            <a:r>
              <a:rPr lang="en-US"/>
              <a:t>			CPASRF rating change</a:t>
            </a:r>
          </a:p>
          <a:p>
            <a:pPr marL="0" indent="0">
              <a:buNone/>
            </a:pPr>
            <a:r>
              <a:rPr lang="en-US"/>
              <a:t>			Transcript for missing coursework</a:t>
            </a:r>
          </a:p>
          <a:p>
            <a:endParaRPr lang="en-US" dirty="0"/>
          </a:p>
        </p:txBody>
      </p:sp>
    </p:spTree>
    <p:extLst>
      <p:ext uri="{BB962C8B-B14F-4D97-AF65-F5344CB8AC3E}">
        <p14:creationId xmlns:p14="http://schemas.microsoft.com/office/powerpoint/2010/main" val="1352227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Rectangle 2">
            <a:extLst>
              <a:ext uri="{FF2B5EF4-FFF2-40B4-BE49-F238E27FC236}">
                <a16:creationId xmlns:a16="http://schemas.microsoft.com/office/drawing/2014/main" id="{A4322645-6DE1-473D-96F6-DED5CDDA7991}"/>
              </a:ext>
            </a:extLst>
          </p:cNvPr>
          <p:cNvSpPr/>
          <p:nvPr/>
        </p:nvSpPr>
        <p:spPr>
          <a:xfrm>
            <a:off x="3048000" y="2136339"/>
            <a:ext cx="6096000" cy="2215991"/>
          </a:xfrm>
          <a:prstGeom prst="rect">
            <a:avLst/>
          </a:prstGeom>
        </p:spPr>
        <p:txBody>
          <a:bodyPr>
            <a:spAutoFit/>
          </a:bodyPr>
          <a:lstStyle/>
          <a:p>
            <a:r>
              <a:rPr lang="en-US" sz="2400" dirty="0"/>
              <a:t>Email:</a:t>
            </a:r>
          </a:p>
          <a:p>
            <a:r>
              <a:rPr lang="en-US" sz="2400" dirty="0"/>
              <a:t>(</a:t>
            </a:r>
            <a:r>
              <a:rPr lang="en-US" sz="2400" dirty="0">
                <a:hlinkClick r:id="rId2"/>
              </a:rPr>
              <a:t>becky@ncbrtl.org</a:t>
            </a:r>
            <a:r>
              <a:rPr lang="en-US" sz="2400" dirty="0"/>
              <a:t>)</a:t>
            </a:r>
          </a:p>
          <a:p>
            <a:r>
              <a:rPr lang="en-US" sz="2400" dirty="0"/>
              <a:t>		</a:t>
            </a:r>
          </a:p>
          <a:p>
            <a:r>
              <a:rPr lang="en-US" sz="2400" dirty="0"/>
              <a:t>Or call (336) 212-1133</a:t>
            </a:r>
          </a:p>
          <a:p>
            <a:r>
              <a:rPr lang="en-US" sz="2400" b="1" dirty="0"/>
              <a:t>Mon-Thurs </a:t>
            </a:r>
            <a:r>
              <a:rPr lang="en-US" sz="2400" dirty="0"/>
              <a:t>8:30-4:30</a:t>
            </a:r>
          </a:p>
          <a:p>
            <a:endParaRPr lang="en-US" dirty="0"/>
          </a:p>
        </p:txBody>
      </p:sp>
    </p:spTree>
    <p:extLst>
      <p:ext uri="{BB962C8B-B14F-4D97-AF65-F5344CB8AC3E}">
        <p14:creationId xmlns:p14="http://schemas.microsoft.com/office/powerpoint/2010/main" val="92496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0E5F-7A96-4FA1-A5E4-9B5344D30394}"/>
              </a:ext>
            </a:extLst>
          </p:cNvPr>
          <p:cNvSpPr>
            <a:spLocks noGrp="1"/>
          </p:cNvSpPr>
          <p:nvPr>
            <p:ph type="title"/>
          </p:nvPr>
        </p:nvSpPr>
        <p:spPr/>
        <p:txBody>
          <a:bodyPr/>
          <a:lstStyle/>
          <a:p>
            <a:r>
              <a:rPr lang="en-US" dirty="0"/>
              <a:t>Chapter 90C</a:t>
            </a:r>
          </a:p>
        </p:txBody>
      </p:sp>
      <p:sp>
        <p:nvSpPr>
          <p:cNvPr id="3" name="Content Placeholder 2">
            <a:extLst>
              <a:ext uri="{FF2B5EF4-FFF2-40B4-BE49-F238E27FC236}">
                <a16:creationId xmlns:a16="http://schemas.microsoft.com/office/drawing/2014/main" id="{A878BD97-16B5-42B0-9079-AB005549662F}"/>
              </a:ext>
            </a:extLst>
          </p:cNvPr>
          <p:cNvSpPr>
            <a:spLocks noGrp="1"/>
          </p:cNvSpPr>
          <p:nvPr>
            <p:ph idx="1"/>
          </p:nvPr>
        </p:nvSpPr>
        <p:spPr/>
        <p:txBody>
          <a:bodyPr>
            <a:normAutofit/>
          </a:bodyPr>
          <a:lstStyle/>
          <a:p>
            <a:r>
              <a:rPr lang="en-US" sz="2400" dirty="0"/>
              <a:t>The law sets basic authority, definitions</a:t>
            </a:r>
          </a:p>
        </p:txBody>
      </p:sp>
    </p:spTree>
    <p:extLst>
      <p:ext uri="{BB962C8B-B14F-4D97-AF65-F5344CB8AC3E}">
        <p14:creationId xmlns:p14="http://schemas.microsoft.com/office/powerpoint/2010/main" val="316752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2B01-9B91-46E5-90BB-987E932FCA96}"/>
              </a:ext>
            </a:extLst>
          </p:cNvPr>
          <p:cNvSpPr>
            <a:spLocks noGrp="1"/>
          </p:cNvSpPr>
          <p:nvPr>
            <p:ph type="title"/>
          </p:nvPr>
        </p:nvSpPr>
        <p:spPr/>
        <p:txBody>
          <a:bodyPr/>
          <a:lstStyle/>
          <a:p>
            <a:r>
              <a:rPr lang="en-US" dirty="0"/>
              <a:t>NCBRTL Duties</a:t>
            </a:r>
          </a:p>
        </p:txBody>
      </p:sp>
      <p:sp>
        <p:nvSpPr>
          <p:cNvPr id="3" name="Content Placeholder 2">
            <a:extLst>
              <a:ext uri="{FF2B5EF4-FFF2-40B4-BE49-F238E27FC236}">
                <a16:creationId xmlns:a16="http://schemas.microsoft.com/office/drawing/2014/main" id="{96268E9F-1FA5-473D-96A8-E0E70831E74B}"/>
              </a:ext>
            </a:extLst>
          </p:cNvPr>
          <p:cNvSpPr>
            <a:spLocks noGrp="1"/>
          </p:cNvSpPr>
          <p:nvPr>
            <p:ph idx="1"/>
          </p:nvPr>
        </p:nvSpPr>
        <p:spPr/>
        <p:txBody>
          <a:bodyPr/>
          <a:lstStyle/>
          <a:p>
            <a:r>
              <a:rPr lang="en-US" sz="2400" dirty="0"/>
              <a:t>Set competencies</a:t>
            </a:r>
          </a:p>
          <a:p>
            <a:r>
              <a:rPr lang="en-US" sz="2400" dirty="0"/>
              <a:t>Issues Credentials</a:t>
            </a:r>
          </a:p>
          <a:p>
            <a:r>
              <a:rPr lang="en-US" sz="2400" dirty="0"/>
              <a:t>Monitors and Regulates Practice</a:t>
            </a:r>
          </a:p>
          <a:p>
            <a:endParaRPr lang="en-US" dirty="0"/>
          </a:p>
        </p:txBody>
      </p:sp>
    </p:spTree>
    <p:extLst>
      <p:ext uri="{BB962C8B-B14F-4D97-AF65-F5344CB8AC3E}">
        <p14:creationId xmlns:p14="http://schemas.microsoft.com/office/powerpoint/2010/main" val="310491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6CE1-F81C-4D9B-B511-5281BD63FEC4}"/>
              </a:ext>
            </a:extLst>
          </p:cNvPr>
          <p:cNvSpPr>
            <a:spLocks noGrp="1"/>
          </p:cNvSpPr>
          <p:nvPr>
            <p:ph type="title"/>
          </p:nvPr>
        </p:nvSpPr>
        <p:spPr/>
        <p:txBody>
          <a:bodyPr/>
          <a:lstStyle/>
          <a:p>
            <a:r>
              <a:rPr lang="en-US" dirty="0"/>
              <a:t>NCBRTL Has Two Functions</a:t>
            </a:r>
          </a:p>
        </p:txBody>
      </p:sp>
      <p:sp>
        <p:nvSpPr>
          <p:cNvPr id="3" name="Content Placeholder 2">
            <a:extLst>
              <a:ext uri="{FF2B5EF4-FFF2-40B4-BE49-F238E27FC236}">
                <a16:creationId xmlns:a16="http://schemas.microsoft.com/office/drawing/2014/main" id="{F8C282DB-4CE5-4F5F-85E9-41C575540DAA}"/>
              </a:ext>
            </a:extLst>
          </p:cNvPr>
          <p:cNvSpPr>
            <a:spLocks noGrp="1"/>
          </p:cNvSpPr>
          <p:nvPr>
            <p:ph idx="1"/>
          </p:nvPr>
        </p:nvSpPr>
        <p:spPr/>
        <p:txBody>
          <a:bodyPr>
            <a:normAutofit/>
          </a:bodyPr>
          <a:lstStyle/>
          <a:p>
            <a:r>
              <a:rPr lang="en-US" sz="3200" dirty="0"/>
              <a:t>Awards credentials (Credentialing Board)</a:t>
            </a:r>
          </a:p>
          <a:p>
            <a:r>
              <a:rPr lang="en-US" sz="3200" dirty="0"/>
              <a:t>Regulates Practice by monitoring for compliance (Regulatory Board )</a:t>
            </a:r>
          </a:p>
          <a:p>
            <a:r>
              <a:rPr lang="en-US" sz="3200" dirty="0"/>
              <a:t>Investigates and issues sanctions for malpractice and lack of compliance to Chapter 90C, Code of Ethics, SOP</a:t>
            </a:r>
          </a:p>
        </p:txBody>
      </p:sp>
    </p:spTree>
    <p:extLst>
      <p:ext uri="{BB962C8B-B14F-4D97-AF65-F5344CB8AC3E}">
        <p14:creationId xmlns:p14="http://schemas.microsoft.com/office/powerpoint/2010/main" val="417473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BC43-9513-4C28-9D4D-0DA2EBE2781A}"/>
              </a:ext>
            </a:extLst>
          </p:cNvPr>
          <p:cNvSpPr>
            <a:spLocks noGrp="1"/>
          </p:cNvSpPr>
          <p:nvPr>
            <p:ph type="title"/>
          </p:nvPr>
        </p:nvSpPr>
        <p:spPr/>
        <p:txBody>
          <a:bodyPr/>
          <a:lstStyle/>
          <a:p>
            <a:r>
              <a:rPr lang="en-US" dirty="0"/>
              <a:t>Administrative Rules</a:t>
            </a:r>
          </a:p>
        </p:txBody>
      </p:sp>
      <p:sp>
        <p:nvSpPr>
          <p:cNvPr id="3" name="Content Placeholder 2">
            <a:extLst>
              <a:ext uri="{FF2B5EF4-FFF2-40B4-BE49-F238E27FC236}">
                <a16:creationId xmlns:a16="http://schemas.microsoft.com/office/drawing/2014/main" id="{A8F4BBCB-11CF-4FCF-BF7E-C63F8BC27603}"/>
              </a:ext>
            </a:extLst>
          </p:cNvPr>
          <p:cNvSpPr>
            <a:spLocks noGrp="1"/>
          </p:cNvSpPr>
          <p:nvPr>
            <p:ph idx="1"/>
          </p:nvPr>
        </p:nvSpPr>
        <p:spPr/>
        <p:txBody>
          <a:bodyPr>
            <a:normAutofit/>
          </a:bodyPr>
          <a:lstStyle/>
          <a:p>
            <a:pPr marL="0" indent="0">
              <a:buNone/>
            </a:pPr>
            <a:r>
              <a:rPr lang="en-US" sz="2400" dirty="0"/>
              <a:t>21 NCAC 65</a:t>
            </a:r>
          </a:p>
          <a:p>
            <a:pPr marL="0" indent="0">
              <a:buNone/>
            </a:pPr>
            <a:r>
              <a:rPr lang="en-US" sz="2400" dirty="0"/>
              <a:t>NC Board of Recreational Therapy Rules</a:t>
            </a:r>
          </a:p>
          <a:p>
            <a:r>
              <a:rPr lang="en-US" sz="2400" dirty="0"/>
              <a:t> Spells out specifics to the law</a:t>
            </a:r>
          </a:p>
          <a:p>
            <a:r>
              <a:rPr lang="en-US" sz="2400" dirty="0"/>
              <a:t>Ex. Ed Requirements</a:t>
            </a:r>
          </a:p>
          <a:p>
            <a:r>
              <a:rPr lang="en-US" sz="2400" dirty="0"/>
              <a:t>Ex .0601 Continuing education Requirements</a:t>
            </a:r>
          </a:p>
          <a:p>
            <a:r>
              <a:rPr lang="en-US" sz="2400" dirty="0"/>
              <a:t>Ex Fees</a:t>
            </a:r>
          </a:p>
        </p:txBody>
      </p:sp>
    </p:spTree>
    <p:extLst>
      <p:ext uri="{BB962C8B-B14F-4D97-AF65-F5344CB8AC3E}">
        <p14:creationId xmlns:p14="http://schemas.microsoft.com/office/powerpoint/2010/main" val="71738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lstStyle/>
          <a:p>
            <a:r>
              <a:rPr lang="en-US" sz="2400" dirty="0"/>
              <a:t>Protects public by ensuring practitioners properly educated, trained and practice ethically</a:t>
            </a:r>
          </a:p>
          <a:p>
            <a:pPr marL="0" indent="0">
              <a:buNone/>
            </a:pPr>
            <a:r>
              <a:rPr lang="en-US" sz="2400" dirty="0"/>
              <a:t>	By:</a:t>
            </a:r>
          </a:p>
          <a:p>
            <a:pPr marL="0" indent="0">
              <a:buNone/>
            </a:pPr>
            <a:r>
              <a:rPr lang="en-US" sz="2400" dirty="0"/>
              <a:t>		Establishing guidelines and requirements</a:t>
            </a:r>
          </a:p>
          <a:p>
            <a:pPr marL="0" indent="0">
              <a:buNone/>
            </a:pPr>
            <a:r>
              <a:rPr lang="en-US" sz="2400" dirty="0"/>
              <a:t>		Monitors practice</a:t>
            </a:r>
          </a:p>
          <a:p>
            <a:pPr marL="0" indent="0">
              <a:buNone/>
            </a:pPr>
            <a:r>
              <a:rPr lang="en-US" sz="2400" dirty="0"/>
              <a:t>		Monitors practitioners for “compliance”</a:t>
            </a:r>
          </a:p>
          <a:p>
            <a:pPr marL="0" indent="0">
              <a:buNone/>
            </a:pPr>
            <a:endParaRPr lang="en-US" dirty="0"/>
          </a:p>
        </p:txBody>
      </p:sp>
    </p:spTree>
    <p:extLst>
      <p:ext uri="{BB962C8B-B14F-4D97-AF65-F5344CB8AC3E}">
        <p14:creationId xmlns:p14="http://schemas.microsoft.com/office/powerpoint/2010/main" val="307738647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272</TotalTime>
  <Words>1507</Words>
  <Application>Microsoft Office PowerPoint</Application>
  <PresentationFormat>Widescreen</PresentationFormat>
  <Paragraphs>201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Wingdings 3</vt:lpstr>
      <vt:lpstr>Wisp</vt:lpstr>
      <vt:lpstr>NCBRTL</vt:lpstr>
      <vt:lpstr>Prior to 2005</vt:lpstr>
      <vt:lpstr>Chapter 90C</vt:lpstr>
      <vt:lpstr>Agreed to self monitor RT in NC</vt:lpstr>
      <vt:lpstr>Chapter 90C</vt:lpstr>
      <vt:lpstr>NCBRTL Duties</vt:lpstr>
      <vt:lpstr>NCBRTL Has Two Functions</vt:lpstr>
      <vt:lpstr>Administrative Rules</vt:lpstr>
      <vt:lpstr>WHY?</vt:lpstr>
      <vt:lpstr>Monitoring Practice</vt:lpstr>
      <vt:lpstr>Employment</vt:lpstr>
      <vt:lpstr>Use of “CTRS”</vt:lpstr>
      <vt:lpstr>Compliance</vt:lpstr>
      <vt:lpstr>Before applying</vt:lpstr>
      <vt:lpstr>NCBRTL.ORG</vt:lpstr>
      <vt:lpstr>Online Application</vt:lpstr>
      <vt:lpstr>Application Process</vt:lpstr>
      <vt:lpstr>Review- Online PROCEDURE is faster, no deadlines</vt:lpstr>
      <vt:lpstr>Log In under “Applications”</vt:lpstr>
      <vt:lpstr>Log in Under “Applications” on the home page</vt:lpstr>
      <vt:lpstr>Entire Application must be filled in</vt:lpstr>
      <vt:lpstr>Coursework</vt:lpstr>
      <vt:lpstr>Documents</vt:lpstr>
      <vt:lpstr>No emails</vt:lpstr>
      <vt:lpstr>Check Your Status</vt:lpstr>
      <vt:lpstr>PowerPoint Presentation</vt:lpstr>
      <vt:lpstr>Review of accepted documents</vt:lpstr>
      <vt:lpstr>Exam Passage</vt:lpstr>
      <vt:lpstr>CPASRF</vt:lpstr>
      <vt:lpstr>PowerPoint Presentation</vt:lpstr>
      <vt:lpstr>Photo</vt:lpstr>
      <vt:lpstr>Official Transcripts</vt:lpstr>
      <vt:lpstr>Hard Copy Process</vt:lpstr>
      <vt:lpstr>Prefer Hard Copy?</vt:lpstr>
      <vt:lpstr>Hard Copy Payment</vt:lpstr>
      <vt:lpstr>Employment Form Online or Hard copy</vt:lpstr>
      <vt:lpstr>Common Questions?</vt:lpstr>
      <vt:lpstr>Occasional Issues</vt:lpstr>
      <vt:lpstr>Notification</vt:lpstr>
      <vt:lpstr>Once you are licensed</vt:lpstr>
      <vt:lpstr>NCBRTL Compliance and Ethics Training Schedule</vt:lpstr>
      <vt:lpstr>If you are not approved</vt:lpstr>
      <vt:lpstr>Questions?</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NCBRTL</dc:title>
  <dc:creator>Lenovo User</dc:creator>
  <cp:lastModifiedBy>Becky Garrett</cp:lastModifiedBy>
  <cp:revision>34</cp:revision>
  <dcterms:created xsi:type="dcterms:W3CDTF">2017-09-25T11:20:46Z</dcterms:created>
  <dcterms:modified xsi:type="dcterms:W3CDTF">2023-03-01T16:26:39Z</dcterms:modified>
</cp:coreProperties>
</file>